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35" r:id="rId2"/>
  </p:sldMasterIdLst>
  <p:notesMasterIdLst>
    <p:notesMasterId r:id="rId9"/>
  </p:notesMasterIdLst>
  <p:sldIdLst>
    <p:sldId id="270" r:id="rId3"/>
    <p:sldId id="268" r:id="rId4"/>
    <p:sldId id="266" r:id="rId5"/>
    <p:sldId id="267" r:id="rId6"/>
    <p:sldId id="262" r:id="rId7"/>
    <p:sldId id="271" r:id="rId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695" autoAdjust="0"/>
  </p:normalViewPr>
  <p:slideViewPr>
    <p:cSldViewPr>
      <p:cViewPr varScale="1">
        <p:scale>
          <a:sx n="70" d="100"/>
          <a:sy n="70" d="100"/>
        </p:scale>
        <p:origin x="69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305D39-1CE6-4011-9EB1-55B7145C68E0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B86644-0084-4C78-838E-8124BE574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74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54EB2-9085-45EF-919A-744FC39501F3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14EEA-B225-4EAC-B2EF-08DDBC40D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EA5C-9D3C-439E-8A5C-EAD9B69D835C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1205A-1E15-4947-BBD3-DF05C2FF9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AC5C0-F1C4-427E-B132-943EFBBCD8C6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8935-5FC6-42F0-8E50-D9A3131D2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46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6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75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12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89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66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18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3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184D7-26B1-4D9F-ACA4-5AF87756332A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D7C2F-1B77-4697-B380-7FAE63EC2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67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37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4833-D1FE-4DB3-A721-6182E8C19BE9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9AC2C-AABF-4B46-826C-AF30086C0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4C2A2-6799-4EA3-95B0-4F8B2287D862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E27C3-7BE9-40C6-A595-898865CE6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B9B8-030E-43B2-8630-E4368E0CA02E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87BA2-9EF7-4B44-85EA-C2C2BA0A6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F5C8-B36C-4DDF-B5EB-FF00FEA611A2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286C3-1932-44DD-AB4B-8661821A4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1BA87-92D3-42D7-AC19-86A736E9E1BE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7E8BE-0AE6-4F79-8ACE-66505AE4E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3BD3-C6C2-4503-A25A-55BA27B6203F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0891-8B7F-4B13-88BB-D618A5FBD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D79B-8264-49AB-B11E-08CA5936B150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0E62-B12F-4BBE-99F2-16E268803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7A663A-A2E4-4B0D-8EB4-03C407AF301C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AC5403-955A-4F83-A7EA-5CB484082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295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" y="14076"/>
            <a:ext cx="12185635" cy="53591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517232"/>
            <a:ext cx="2725686" cy="1211530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1415480" y="1544248"/>
            <a:ext cx="8733080" cy="26175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73375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ru-RU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старшеклассников языковых школ г. Томска «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Deutsch –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die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5" name="Shape 179"/>
          <p:cNvSpPr txBox="1">
            <a:spLocks/>
          </p:cNvSpPr>
          <p:nvPr/>
        </p:nvSpPr>
        <p:spPr>
          <a:xfrm>
            <a:off x="5663952" y="5517232"/>
            <a:ext cx="6243308" cy="9983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73375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Стеклянникова Светлана Юрьевна</a:t>
            </a:r>
          </a:p>
          <a:p>
            <a:pPr algn="r" defTabSz="673375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преподаватель </a:t>
            </a:r>
          </a:p>
          <a:p>
            <a:pPr algn="r" defTabSz="673375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каф. немецкого языка ФИЯ</a:t>
            </a:r>
          </a:p>
        </p:txBody>
      </p:sp>
    </p:spTree>
    <p:extLst>
      <p:ext uri="{BB962C8B-B14F-4D97-AF65-F5344CB8AC3E}">
        <p14:creationId xmlns:p14="http://schemas.microsoft.com/office/powerpoint/2010/main" val="3292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9536" y="0"/>
            <a:ext cx="8229600" cy="5619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</a:rPr>
              <a:t>Идея и цели </a:t>
            </a:r>
            <a:r>
              <a:rPr lang="ru-RU" sz="3200" b="1" dirty="0">
                <a:latin typeface="Times New Roman" pitchFamily="18" charset="0"/>
              </a:rPr>
              <a:t>проекта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4294967295"/>
          </p:nvPr>
        </p:nvSpPr>
        <p:spPr>
          <a:xfrm>
            <a:off x="623392" y="646955"/>
            <a:ext cx="7039241" cy="1800299"/>
          </a:xfrm>
        </p:spPr>
        <p:txBody>
          <a:bodyPr/>
          <a:lstStyle/>
          <a:p>
            <a:pPr marL="0" indent="-609600" eaLnBrk="1" hangingPunct="1">
              <a:buNone/>
            </a:pPr>
            <a:r>
              <a:rPr lang="ru-RU" sz="2800" dirty="0">
                <a:latin typeface="Times New Roman" pitchFamily="18" charset="0"/>
              </a:rPr>
              <a:t>Привлечение школьников  г. Томска для получения  дальнейшего образования в </a:t>
            </a:r>
            <a:r>
              <a:rPr lang="ru-RU" sz="2800" dirty="0" smtClean="0">
                <a:latin typeface="Times New Roman" pitchFamily="18" charset="0"/>
              </a:rPr>
              <a:t>ТГУ</a:t>
            </a:r>
          </a:p>
          <a:p>
            <a:pPr marL="0" indent="-609600" eaLnBrk="1" hangingPunct="1">
              <a:buNone/>
            </a:pPr>
            <a:r>
              <a:rPr lang="ru-RU" sz="2800" dirty="0" smtClean="0">
                <a:latin typeface="Times New Roman" pitchFamily="18" charset="0"/>
              </a:rPr>
              <a:t>Популяризация </a:t>
            </a:r>
            <a:r>
              <a:rPr lang="ru-RU" sz="2800" dirty="0">
                <a:latin typeface="Times New Roman" pitchFamily="18" charset="0"/>
              </a:rPr>
              <a:t>немецкого языка</a:t>
            </a:r>
          </a:p>
          <a:p>
            <a:pPr marL="0" indent="-609600" eaLnBrk="1" hangingPunct="1">
              <a:buNone/>
            </a:pPr>
            <a:r>
              <a:rPr lang="ru-RU" sz="2800" dirty="0" smtClean="0">
                <a:latin typeface="Times New Roman" pitchFamily="18" charset="0"/>
              </a:rPr>
              <a:t>Развитие </a:t>
            </a:r>
            <a:r>
              <a:rPr lang="ru-RU" sz="2800" dirty="0">
                <a:latin typeface="Times New Roman" pitchFamily="18" charset="0"/>
              </a:rPr>
              <a:t>исследовательских и коммуникативных умений школьников</a:t>
            </a:r>
          </a:p>
          <a:p>
            <a:pPr marL="0" indent="-609600" eaLnBrk="1" hangingPunct="1">
              <a:buNone/>
            </a:pPr>
            <a:endParaRPr lang="ru-RU" sz="2800" dirty="0">
              <a:latin typeface="Times New Roman" pitchFamily="18" charset="0"/>
            </a:endParaRPr>
          </a:p>
          <a:p>
            <a:pPr marL="0" indent="-609600" eaLnBrk="1" hangingPunct="1">
              <a:buNone/>
            </a:pPr>
            <a:endParaRPr lang="ru-RU" sz="2800" dirty="0">
              <a:latin typeface="Times New Roman" pitchFamily="18" charset="0"/>
            </a:endParaRPr>
          </a:p>
          <a:p>
            <a:pPr marL="609600" indent="-609600" eaLnBrk="1" hangingPunct="1">
              <a:buNone/>
            </a:pPr>
            <a:r>
              <a:rPr lang="ru-RU" sz="2800" dirty="0">
                <a:latin typeface="Times New Roman" pitchFamily="18" charset="0"/>
              </a:rPr>
              <a:t> 	</a:t>
            </a:r>
            <a:endParaRPr lang="ru-RU" sz="2600" dirty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0610" y="5824654"/>
            <a:ext cx="5113338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Реализация программы повышения конкурентоспособности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Томского государственного университета,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II этап, 2015-2016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гг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5605" name="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236" y="5788143"/>
            <a:ext cx="569913" cy="496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0610" y="3156393"/>
            <a:ext cx="3618974" cy="249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03912" y="3488369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-609600" eaLnBrk="1" hangingPunct="1">
              <a:buNone/>
            </a:pPr>
            <a:r>
              <a:rPr lang="ru-RU" sz="2800" dirty="0">
                <a:latin typeface="Times New Roman" pitchFamily="18" charset="0"/>
              </a:rPr>
              <a:t>Воспитательная цель: вовлечение в проект студентов ФИЯ</a:t>
            </a:r>
          </a:p>
          <a:p>
            <a:pPr marL="0" indent="-609600" eaLnBrk="1" hangingPunct="1">
              <a:buNone/>
            </a:pPr>
            <a:r>
              <a:rPr lang="ru-RU" sz="2800" dirty="0">
                <a:latin typeface="Times New Roman" pitchFamily="18" charset="0"/>
              </a:rPr>
              <a:t>Повышение имиджа ТГУ как мощного и уникального образовательного учреждения</a:t>
            </a: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1028" name="Picture 4" descr="http://abiturient.tsu.ru/upload/iblock/New%20Folder/DSC_6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771" y="685775"/>
            <a:ext cx="4013175" cy="26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2865" y="0"/>
            <a:ext cx="4766320" cy="715286"/>
          </a:xfrm>
        </p:spPr>
        <p:txBody>
          <a:bodyPr/>
          <a:lstStyle/>
          <a:p>
            <a:pPr eaLnBrk="1" hangingPunct="1"/>
            <a:r>
              <a:rPr lang="ru-RU" sz="3200" b="1" dirty="0">
                <a:latin typeface="Times New Roman" pitchFamily="18" charset="0"/>
              </a:rPr>
              <a:t>Партнеры проекта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4294967295"/>
          </p:nvPr>
        </p:nvSpPr>
        <p:spPr>
          <a:xfrm>
            <a:off x="743953" y="841925"/>
            <a:ext cx="6318623" cy="3240361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Научная </a:t>
            </a:r>
            <a:r>
              <a:rPr lang="ru-RU" sz="2400" dirty="0">
                <a:latin typeface="Times New Roman" pitchFamily="18" charset="0"/>
              </a:rPr>
              <a:t>библиотека ТГУ</a:t>
            </a:r>
          </a:p>
          <a:p>
            <a:pPr algn="just" eaLnBrk="1" hangingPunct="1">
              <a:buNone/>
            </a:pPr>
            <a:r>
              <a:rPr lang="ru-RU" sz="2400" dirty="0" smtClean="0">
                <a:latin typeface="Times New Roman" pitchFamily="18" charset="0"/>
              </a:rPr>
              <a:t>Музей </a:t>
            </a:r>
            <a:r>
              <a:rPr lang="ru-RU" sz="2400" dirty="0">
                <a:latin typeface="Times New Roman" pitchFamily="18" charset="0"/>
              </a:rPr>
              <a:t>истории </a:t>
            </a:r>
            <a:r>
              <a:rPr lang="ru-RU" sz="2400" dirty="0" smtClean="0">
                <a:latin typeface="Times New Roman" pitchFamily="18" charset="0"/>
              </a:rPr>
              <a:t>ТГУ</a:t>
            </a:r>
            <a:endParaRPr lang="ru-RU" sz="2400" dirty="0">
              <a:latin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Школы </a:t>
            </a:r>
            <a:r>
              <a:rPr lang="ru-RU" sz="2400" dirty="0">
                <a:latin typeface="Times New Roman" pitchFamily="18" charset="0"/>
              </a:rPr>
              <a:t>г. Томска № 6, № 24, № 25, № 29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dirty="0">
                <a:latin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</a:rPr>
              <a:t>едиа-холдинг </a:t>
            </a:r>
            <a:r>
              <a:rPr lang="ru-RU" sz="2400" dirty="0">
                <a:latin typeface="Times New Roman" pitchFamily="18" charset="0"/>
              </a:rPr>
              <a:t>«</a:t>
            </a:r>
            <a:r>
              <a:rPr lang="en-US" sz="2400" dirty="0">
                <a:latin typeface="Times New Roman" pitchFamily="18" charset="0"/>
              </a:rPr>
              <a:t>Deutsche </a:t>
            </a:r>
            <a:r>
              <a:rPr lang="en-US" sz="2400" dirty="0" err="1">
                <a:latin typeface="Times New Roman" pitchFamily="18" charset="0"/>
              </a:rPr>
              <a:t>Welle</a:t>
            </a:r>
            <a:r>
              <a:rPr lang="ru-RU" sz="2400" dirty="0">
                <a:latin typeface="Times New Roman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6596" y="6035689"/>
            <a:ext cx="5113338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Реализация программы повышения конкурентоспособности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Томского государственного университета,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II этап, 2015-2016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гг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0484" name="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222" y="5999178"/>
            <a:ext cx="569913" cy="496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5990" y="1052740"/>
            <a:ext cx="5466010" cy="398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net4info.de/cpg/albums/userpics/Deutsche_Wel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90" y="5153685"/>
            <a:ext cx="2644470" cy="84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biturient.tsu.ru/upload/iblock/New%20Folder/DSC_61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94" y="2721471"/>
            <a:ext cx="4456791" cy="297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95413" y="292205"/>
            <a:ext cx="53271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 eaLnBrk="1" hangingPunct="1">
              <a:buNone/>
            </a:pPr>
            <a:r>
              <a:rPr lang="ru-RU" sz="2400" dirty="0" smtClean="0">
                <a:latin typeface="Times New Roman" pitchFamily="18" charset="0"/>
              </a:rPr>
              <a:t>В организации </a:t>
            </a:r>
            <a:r>
              <a:rPr lang="ru-RU" sz="2400" dirty="0" err="1" smtClean="0">
                <a:latin typeface="Times New Roman" pitchFamily="18" charset="0"/>
              </a:rPr>
              <a:t>квеста</a:t>
            </a:r>
            <a:r>
              <a:rPr lang="ru-RU" sz="2400" dirty="0" smtClean="0">
                <a:latin typeface="Times New Roman" pitchFamily="18" charset="0"/>
              </a:rPr>
              <a:t> приняли участие</a:t>
            </a:r>
          </a:p>
          <a:p>
            <a:pPr marL="0" indent="0" algn="just" eaLnBrk="1" hangingPunct="1">
              <a:buNone/>
            </a:pPr>
            <a:r>
              <a:rPr lang="ru-RU" sz="2400" dirty="0" smtClean="0">
                <a:latin typeface="Times New Roman" pitchFamily="18" charset="0"/>
              </a:rPr>
              <a:t>20 </a:t>
            </a:r>
            <a:r>
              <a:rPr lang="ru-RU" sz="2400" dirty="0">
                <a:latin typeface="Times New Roman" pitchFamily="18" charset="0"/>
              </a:rPr>
              <a:t>студентов и выпускников ФИЯ ТГУ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4294967295"/>
          </p:nvPr>
        </p:nvSpPr>
        <p:spPr>
          <a:xfrm>
            <a:off x="1847851" y="260351"/>
            <a:ext cx="6912446" cy="4608810"/>
          </a:xfrm>
        </p:spPr>
        <p:txBody>
          <a:bodyPr/>
          <a:lstStyle/>
          <a:p>
            <a:pPr marL="609600" indent="-609600" algn="just" eaLnBrk="1" hangingPunct="1">
              <a:buNone/>
            </a:pPr>
            <a:endParaRPr lang="ru-RU" sz="2400">
              <a:latin typeface="Times New Roman" pitchFamily="18" charset="0"/>
            </a:endParaRPr>
          </a:p>
          <a:p>
            <a:pPr marL="609600" indent="-609600" algn="just" eaLnBrk="1" hangingPunct="1">
              <a:buNone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6497" y="5949280"/>
            <a:ext cx="5113338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Реализация программы повышения конкурентоспособности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Томского государственного университета,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II этап, 2015-2016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гг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6387" name="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123" y="5912769"/>
            <a:ext cx="569913" cy="496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t="3368" b="2246"/>
          <a:stretch/>
        </p:blipFill>
        <p:spPr bwMode="auto">
          <a:xfrm>
            <a:off x="6215850" y="1115898"/>
            <a:ext cx="568043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abiturient.tsu.ru/upload/iblock/New%20Folder/DSC_62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971"/>
            <a:ext cx="621585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360" y="32530"/>
            <a:ext cx="11449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</a:rPr>
              <a:t>30 школьников из 4 школ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</a:rPr>
              <a:t>(как результата: база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</a:rPr>
              <a:t>данных потенциальных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</a:rPr>
              <a:t>абитуриентов и школ с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</a:rPr>
              <a:t>немецким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</a:rPr>
              <a:t>языком) </a:t>
            </a:r>
            <a:endParaRPr lang="ru-RU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968350" y="1"/>
            <a:ext cx="8229600" cy="777875"/>
          </a:xfrm>
        </p:spPr>
        <p:txBody>
          <a:bodyPr/>
          <a:lstStyle/>
          <a:p>
            <a:pPr eaLnBrk="1" hangingPunct="1"/>
            <a:r>
              <a:rPr lang="ru-RU" sz="3200" b="1" dirty="0">
                <a:latin typeface="Times New Roman" pitchFamily="18" charset="0"/>
              </a:rPr>
              <a:t>Результаты </a:t>
            </a:r>
            <a:r>
              <a:rPr lang="ru-RU" sz="3200" b="1" dirty="0" smtClean="0">
                <a:latin typeface="Times New Roman" pitchFamily="18" charset="0"/>
              </a:rPr>
              <a:t>и перспективы проекта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335360" y="777876"/>
            <a:ext cx="11161240" cy="1160255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sz="2800" dirty="0" smtClean="0">
                <a:latin typeface="Times New Roman" pitchFamily="18" charset="0"/>
              </a:rPr>
              <a:t>Проведен </a:t>
            </a:r>
            <a:r>
              <a:rPr lang="ru-RU" sz="2800" dirty="0" err="1" smtClean="0">
                <a:latin typeface="Times New Roman" pitchFamily="18" charset="0"/>
              </a:rPr>
              <a:t>квест</a:t>
            </a:r>
            <a:r>
              <a:rPr lang="ru-RU" sz="2800" dirty="0" smtClean="0">
                <a:latin typeface="Times New Roman" pitchFamily="18" charset="0"/>
              </a:rPr>
              <a:t> на немецком языке</a:t>
            </a:r>
          </a:p>
          <a:p>
            <a:pPr marL="0" indent="0" algn="just" eaLnBrk="1" hangingPunct="1">
              <a:buNone/>
            </a:pPr>
            <a:r>
              <a:rPr lang="ru-RU" sz="2800" dirty="0" smtClean="0">
                <a:latin typeface="Times New Roman" pitchFamily="18" charset="0"/>
              </a:rPr>
              <a:t>Научная </a:t>
            </a:r>
            <a:r>
              <a:rPr lang="ru-RU" sz="2800" dirty="0">
                <a:latin typeface="Times New Roman" pitchFamily="18" charset="0"/>
              </a:rPr>
              <a:t>статья </a:t>
            </a:r>
            <a:r>
              <a:rPr lang="ru-RU" sz="2800" dirty="0" smtClean="0">
                <a:latin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</a:rPr>
              <a:t>Иноязычный </a:t>
            </a:r>
            <a:r>
              <a:rPr lang="ru-RU" sz="2800" dirty="0" err="1" smtClean="0">
                <a:latin typeface="Times New Roman" pitchFamily="18" charset="0"/>
              </a:rPr>
              <a:t>квест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как форма </a:t>
            </a:r>
            <a:r>
              <a:rPr lang="ru-RU" sz="2800" dirty="0" err="1" smtClean="0">
                <a:latin typeface="Times New Roman" pitchFamily="18" charset="0"/>
              </a:rPr>
              <a:t>профориентационной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работы с </a:t>
            </a:r>
            <a:r>
              <a:rPr lang="ru-RU" sz="2800" dirty="0">
                <a:latin typeface="Times New Roman" pitchFamily="18" charset="0"/>
              </a:rPr>
              <a:t>абитуриентами» </a:t>
            </a:r>
            <a:endParaRPr lang="ru-RU" sz="2800" dirty="0" smtClean="0">
              <a:latin typeface="Times New Roman" pitchFamily="18" charset="0"/>
            </a:endParaRPr>
          </a:p>
          <a:p>
            <a:pPr marL="0" indent="0" algn="just" eaLnBrk="1" hangingPunct="1">
              <a:buNone/>
            </a:pPr>
            <a:endParaRPr lang="ru-RU" dirty="0" smtClean="0">
              <a:latin typeface="Times New Roman" pitchFamily="18" charset="0"/>
            </a:endParaRPr>
          </a:p>
          <a:p>
            <a:pPr marL="0" indent="0" algn="just" eaLnBrk="1" hangingPunct="1">
              <a:buNone/>
            </a:pPr>
            <a:endParaRPr lang="ru-RU" dirty="0">
              <a:latin typeface="Times New Roman" pitchFamily="18" charset="0"/>
            </a:endParaRPr>
          </a:p>
          <a:p>
            <a:pPr marL="609600" indent="-609600" algn="just" eaLnBrk="1" hangingPunct="1">
              <a:buNone/>
            </a:pPr>
            <a:r>
              <a:rPr lang="ru-RU" sz="3600" dirty="0" smtClean="0">
                <a:latin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7321" y="5893166"/>
            <a:ext cx="5113338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Реализация программы повышения конкурентоспособности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Томского государственного университета,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II этап, 2015-2016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гг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1508" name="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384" y="6013817"/>
            <a:ext cx="569913" cy="496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7488" y="2313652"/>
            <a:ext cx="4168330" cy="311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672064" y="2313652"/>
            <a:ext cx="48245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ru-RU" sz="2800" dirty="0">
                <a:latin typeface="Times New Roman" pitchFamily="18" charset="0"/>
              </a:rPr>
              <a:t>Сценарий языкового </a:t>
            </a:r>
            <a:r>
              <a:rPr lang="ru-RU" sz="2800" dirty="0" err="1">
                <a:latin typeface="Times New Roman" pitchFamily="18" charset="0"/>
              </a:rPr>
              <a:t>квеста</a:t>
            </a:r>
            <a:r>
              <a:rPr lang="ru-RU" sz="2800" dirty="0">
                <a:latin typeface="Times New Roman" pitchFamily="18" charset="0"/>
              </a:rPr>
              <a:t> может </a:t>
            </a:r>
          </a:p>
          <a:p>
            <a:pPr marL="0" indent="0" eaLnBrk="1" hangingPunct="1">
              <a:buNone/>
            </a:pPr>
            <a:r>
              <a:rPr lang="ru-RU" sz="2800" dirty="0">
                <a:latin typeface="Times New Roman" pitchFamily="18" charset="0"/>
              </a:rPr>
              <a:t>быть оформлен как алгоритм </a:t>
            </a:r>
          </a:p>
          <a:p>
            <a:pPr marL="0" indent="0" eaLnBrk="1" hangingPunct="1">
              <a:buNone/>
            </a:pPr>
            <a:r>
              <a:rPr lang="ru-RU" sz="2800" dirty="0">
                <a:latin typeface="Times New Roman" pitchFamily="18" charset="0"/>
              </a:rPr>
              <a:t>для других языков, а также переработан </a:t>
            </a:r>
          </a:p>
          <a:p>
            <a:pPr marL="0" indent="0" eaLnBrk="1" hangingPunct="1">
              <a:buNone/>
            </a:pPr>
            <a:r>
              <a:rPr lang="ru-RU" sz="2800" dirty="0">
                <a:latin typeface="Times New Roman" pitchFamily="18" charset="0"/>
              </a:rPr>
              <a:t>для других неязыковых специальностей</a:t>
            </a:r>
            <a:endParaRPr lang="ru-RU" sz="28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889784" y="1535597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prstClr val="white"/>
                </a:solidFill>
                <a:latin typeface="Calibri" panose="020F0502020204030204"/>
              </a:rPr>
              <a:t>Спасибо</a:t>
            </a:r>
            <a:r>
              <a:rPr sz="60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sz="6000" b="1" dirty="0" err="1" smtClean="0">
                <a:solidFill>
                  <a:prstClr val="white"/>
                </a:solidFill>
                <a:latin typeface="Calibri" panose="020F0502020204030204"/>
              </a:rPr>
              <a:t>за</a:t>
            </a:r>
            <a:r>
              <a:rPr sz="60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sz="6000" b="1" dirty="0" err="1">
                <a:solidFill>
                  <a:prstClr val="white"/>
                </a:solidFill>
                <a:latin typeface="Calibri" panose="020F0502020204030204"/>
              </a:rPr>
              <a:t>внимание</a:t>
            </a:r>
            <a:r>
              <a:rPr sz="6000" b="1" dirty="0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3" y="4848725"/>
            <a:ext cx="1324027" cy="1515191"/>
          </a:xfrm>
          <a:prstGeom prst="rect">
            <a:avLst/>
          </a:prstGeom>
        </p:spPr>
      </p:pic>
      <p:sp>
        <p:nvSpPr>
          <p:cNvPr id="7" name="Shape 200"/>
          <p:cNvSpPr/>
          <p:nvPr/>
        </p:nvSpPr>
        <p:spPr>
          <a:xfrm>
            <a:off x="8452109" y="4723743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white"/>
                </a:solidFill>
                <a:latin typeface="Calibri" panose="020F0502020204030204"/>
              </a:rPr>
              <a:t>Национальный </a:t>
            </a:r>
            <a:r>
              <a:rPr lang="ru-RU" sz="1600" dirty="0">
                <a:solidFill>
                  <a:prstClr val="white"/>
                </a:solidFill>
                <a:latin typeface="Calibri" panose="020F0502020204030204"/>
              </a:rPr>
              <a:t>исследовательский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white"/>
                </a:solidFill>
                <a:latin typeface="Calibri" panose="020F0502020204030204"/>
              </a:rPr>
              <a:t>Томский государственный </a:t>
            </a:r>
            <a:r>
              <a:rPr lang="ru-RU" sz="1400" dirty="0" smtClean="0">
                <a:solidFill>
                  <a:prstClr val="white"/>
                </a:solidFill>
                <a:latin typeface="Calibri" panose="020F0502020204030204"/>
              </a:rPr>
              <a:t>университет</a:t>
            </a:r>
            <a:endParaRPr lang="ru-RU" sz="1400" dirty="0">
              <a:solidFill>
                <a:prstClr val="white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Shape 200"/>
          <p:cNvSpPr/>
          <p:nvPr/>
        </p:nvSpPr>
        <p:spPr>
          <a:xfrm>
            <a:off x="8452109" y="5361104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white"/>
                </a:solidFill>
                <a:latin typeface="Calibri" panose="020F0502020204030204"/>
              </a:rPr>
              <a:t>634050</a:t>
            </a: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, г. Томск, пр. Ленина, 36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+7 (3822) 52-98-52</a:t>
            </a:r>
            <a:r>
              <a:rPr lang="ru-RU" sz="1200" dirty="0" smtClean="0">
                <a:solidFill>
                  <a:prstClr val="white"/>
                </a:solidFill>
                <a:latin typeface="Calibri" panose="020F0502020204030204"/>
              </a:rPr>
              <a:t>, +</a:t>
            </a: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7 (3822) 52-95-85 (факс)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white"/>
                </a:solidFill>
                <a:latin typeface="Calibri" panose="020F0502020204030204"/>
              </a:rPr>
              <a:t>rector@tsu.ru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prstClr val="white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Calibri" panose="020F0502020204030204"/>
              </a:rPr>
              <a:t>www.tsu.ru</a:t>
            </a:r>
          </a:p>
        </p:txBody>
      </p:sp>
    </p:spTree>
    <p:extLst>
      <p:ext uri="{BB962C8B-B14F-4D97-AF65-F5344CB8AC3E}">
        <p14:creationId xmlns:p14="http://schemas.microsoft.com/office/powerpoint/2010/main" val="1081745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224</Words>
  <Application>Microsoft Office PowerPoint</Application>
  <PresentationFormat>Широкоэкранный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2_Тема Office</vt:lpstr>
      <vt:lpstr>Презентация PowerPoint</vt:lpstr>
      <vt:lpstr>Идея и цели проекта</vt:lpstr>
      <vt:lpstr>Партнеры проекта</vt:lpstr>
      <vt:lpstr>Презентация PowerPoint</vt:lpstr>
      <vt:lpstr>Результаты и перспективы проекта</vt:lpstr>
      <vt:lpstr>Презентация PowerPoint</vt:lpstr>
    </vt:vector>
  </TitlesOfParts>
  <Company>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Мария Короткая</cp:lastModifiedBy>
  <cp:revision>83</cp:revision>
  <dcterms:created xsi:type="dcterms:W3CDTF">2016-10-01T13:29:37Z</dcterms:created>
  <dcterms:modified xsi:type="dcterms:W3CDTF">2016-10-05T14:37:57Z</dcterms:modified>
</cp:coreProperties>
</file>