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80" r:id="rId3"/>
    <p:sldId id="283" r:id="rId4"/>
    <p:sldId id="260" r:id="rId5"/>
    <p:sldId id="278" r:id="rId6"/>
    <p:sldId id="28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F6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7" autoAdjust="0"/>
    <p:restoredTop sz="86377" autoAdjust="0"/>
  </p:normalViewPr>
  <p:slideViewPr>
    <p:cSldViewPr>
      <p:cViewPr varScale="1">
        <p:scale>
          <a:sx n="64" d="100"/>
          <a:sy n="64" d="100"/>
        </p:scale>
        <p:origin x="-77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8CDBF-7EDA-4721-BE1A-53287C5D1D44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9F4A-404D-4588-9EC5-F99261A85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12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9F4A-404D-4588-9EC5-F99261A85D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50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9F4A-404D-4588-9EC5-F99261A85D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92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F45-4024-453E-8864-A4C8A5A05AA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2984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A50E-12D3-4705-8113-E3EB6366FE4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36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01A0-7381-4573-AA77-548171FA1ED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0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CF9-B493-46FA-B066-14631DD4906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557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C30A-965F-4C84-B777-BB225E63093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112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511-A16E-4F7D-9DF4-1D0004E60B8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902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3108-6671-4FC2-9F64-D563EE923BE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357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3E4B-4196-43C0-8532-2F796D852E8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95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EE88-141E-4E42-99A1-81627A3B2F0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21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236E-8E40-49D5-90E1-1D60BE9FAA4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921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B273-7A84-4C54-BDD8-354A7B378AD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8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0E76EC-0206-4EAB-B97B-4768DF3D1883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65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00" y="5424488"/>
            <a:ext cx="26654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7489825" y="5410200"/>
            <a:ext cx="4702175" cy="1301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 fontAlgn="auto">
              <a:lnSpc>
                <a:spcPts val="2300"/>
              </a:lnSpc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ru-RU" sz="1740" b="1" dirty="0">
                <a:solidFill>
                  <a:srgbClr val="000000"/>
                </a:solidFill>
              </a:rPr>
              <a:t>Разработка и апробация образовательной программы по направлению </a:t>
            </a:r>
            <a:r>
              <a:rPr lang="ru-RU" sz="1740" b="1" dirty="0" err="1">
                <a:solidFill>
                  <a:srgbClr val="000000"/>
                </a:solidFill>
              </a:rPr>
              <a:t>Liberal</a:t>
            </a:r>
            <a:r>
              <a:rPr lang="ru-RU" sz="1740" b="1" dirty="0">
                <a:solidFill>
                  <a:srgbClr val="000000"/>
                </a:solidFill>
              </a:rPr>
              <a:t> </a:t>
            </a:r>
            <a:r>
              <a:rPr lang="ru-RU" sz="1740" b="1" dirty="0" err="1">
                <a:solidFill>
                  <a:srgbClr val="000000"/>
                </a:solidFill>
              </a:rPr>
              <a:t>Arts</a:t>
            </a:r>
            <a:endParaRPr lang="ru-RU" sz="1740" b="1" dirty="0">
              <a:solidFill>
                <a:srgbClr val="000000"/>
              </a:solidFill>
            </a:endParaRPr>
          </a:p>
          <a:p>
            <a:pPr defTabSz="897833" fontAlgn="auto">
              <a:lnSpc>
                <a:spcPts val="2300"/>
              </a:lnSpc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ru-RU" sz="1740" b="1" dirty="0" err="1">
                <a:solidFill>
                  <a:srgbClr val="000000"/>
                </a:solidFill>
              </a:rPr>
              <a:t>Осаченко</a:t>
            </a:r>
            <a:r>
              <a:rPr lang="ru-RU" sz="1740" b="1" dirty="0">
                <a:solidFill>
                  <a:srgbClr val="000000"/>
                </a:solidFill>
              </a:rPr>
              <a:t> Ю.С., </a:t>
            </a:r>
            <a:r>
              <a:rPr lang="ru-RU" sz="1740" b="1" dirty="0" err="1">
                <a:solidFill>
                  <a:srgbClr val="000000"/>
                </a:solidFill>
              </a:rPr>
              <a:t>Грибовский</a:t>
            </a:r>
            <a:r>
              <a:rPr lang="ru-RU" sz="1740" b="1" dirty="0">
                <a:solidFill>
                  <a:srgbClr val="000000"/>
                </a:solidFill>
              </a:rPr>
              <a:t> М.В., </a:t>
            </a:r>
            <a:r>
              <a:rPr lang="ru-RU" sz="1740" b="1" dirty="0" err="1">
                <a:solidFill>
                  <a:srgbClr val="000000"/>
                </a:solidFill>
              </a:rPr>
              <a:t>Бахтиярова</a:t>
            </a:r>
            <a:r>
              <a:rPr lang="ru-RU" sz="1740" b="1" dirty="0">
                <a:solidFill>
                  <a:srgbClr val="000000"/>
                </a:solidFill>
              </a:rPr>
              <a:t> Е.З., Кривошапкина Н.Ю.</a:t>
            </a:r>
          </a:p>
        </p:txBody>
      </p:sp>
    </p:spTree>
    <p:extLst>
      <p:ext uri="{BB962C8B-B14F-4D97-AF65-F5344CB8AC3E}">
        <p14:creationId xmlns:p14="http://schemas.microsoft.com/office/powerpoint/2010/main" xmlns="" val="36065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Идея проекта</a:t>
            </a:r>
            <a:endParaRPr lang="ru-RU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7848" y="836712"/>
            <a:ext cx="7081464" cy="60212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Необходимость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развития у абитуриентов и студентов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мета-компетенций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 skills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 формирование методологической культуры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мультидисциплинарности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Построение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системы  поэтапного наращивания компетенций: </a:t>
            </a:r>
          </a:p>
          <a:p>
            <a:pPr>
              <a:buFontTx/>
              <a:buChar char="-"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пред-бакалавриат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критическое мышление,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 skills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бакалавриат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критическое мышление, методологическая культура;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магистратура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критическое мышление, методологическая культура,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мультдисциплинарность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1384" y="6093296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4"/>
          <p:cNvSpPr/>
          <p:nvPr/>
        </p:nvSpPr>
        <p:spPr>
          <a:xfrm>
            <a:off x="1199456" y="5949280"/>
            <a:ext cx="514617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40" y="1052737"/>
            <a:ext cx="2736304" cy="2360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40" y="3573016"/>
            <a:ext cx="2736304" cy="21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7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9896" y="1052736"/>
            <a:ext cx="679343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образовательная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«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Liberal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предбакалавриат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апробирован образовательный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“Критическое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практика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аргументации»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пилотный проект мини-курсов «Свободное образование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Liberal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Февраль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– май 2016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реализация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пилотного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Свободное образование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 привлечением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технологий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дистанционного обучения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Интернет-лицея ТГУ).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- 105 человек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56 студентов и 47 учащихся старших классов) </a:t>
            </a:r>
          </a:p>
        </p:txBody>
      </p:sp>
      <p:pic>
        <p:nvPicPr>
          <p:cNvPr id="4" name="image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6404" y="5913737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4"/>
          <p:cNvSpPr/>
          <p:nvPr/>
        </p:nvSpPr>
        <p:spPr>
          <a:xfrm>
            <a:off x="1127448" y="5877272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32" y="1052736"/>
            <a:ext cx="3456384" cy="4639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Перспективы</a:t>
            </a:r>
            <a:endParaRPr lang="ru-RU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9477" y="587411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4"/>
          <p:cNvSpPr/>
          <p:nvPr/>
        </p:nvSpPr>
        <p:spPr>
          <a:xfrm>
            <a:off x="1618553" y="5837645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1208" y="1052736"/>
            <a:ext cx="6490792" cy="50063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340768"/>
            <a:ext cx="5832648" cy="41044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Реализация образовательной программы </a:t>
            </a:r>
            <a:r>
              <a:rPr lang="ru-RU" sz="2400" dirty="0" err="1" smtClean="0"/>
              <a:t>пред-бакалавриата</a:t>
            </a:r>
            <a:r>
              <a:rPr lang="ru-RU" sz="2400" dirty="0" smtClean="0"/>
              <a:t> по модели </a:t>
            </a:r>
            <a:r>
              <a:rPr lang="en-US" sz="2400" dirty="0" smtClean="0"/>
              <a:t>Liberal Arts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Открытие </a:t>
            </a:r>
            <a:r>
              <a:rPr lang="ru-RU" sz="2400" dirty="0"/>
              <a:t>бакалавриата по модели </a:t>
            </a:r>
            <a:r>
              <a:rPr lang="en-US" sz="2400" dirty="0"/>
              <a:t>Liberal </a:t>
            </a:r>
            <a:r>
              <a:rPr lang="en-US" sz="2400" dirty="0" smtClean="0"/>
              <a:t>Arts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Создание площадки (на базе </a:t>
            </a:r>
            <a:r>
              <a:rPr lang="ru-RU" sz="2400" dirty="0" err="1"/>
              <a:t>кампусных</a:t>
            </a:r>
            <a:r>
              <a:rPr lang="ru-RU" sz="2400" dirty="0"/>
              <a:t> курсов </a:t>
            </a:r>
            <a:r>
              <a:rPr lang="ru-RU" sz="2000" dirty="0"/>
              <a:t>ТГУ</a:t>
            </a:r>
            <a:r>
              <a:rPr lang="ru-RU" sz="2400" dirty="0"/>
              <a:t>) для развития и углубления </a:t>
            </a:r>
            <a:r>
              <a:rPr lang="ru-RU" sz="2400" dirty="0" err="1"/>
              <a:t>метакомпетенций</a:t>
            </a:r>
            <a:r>
              <a:rPr lang="ru-RU" sz="2400" dirty="0"/>
              <a:t> </a:t>
            </a:r>
            <a:r>
              <a:rPr lang="en-US" sz="2400" dirty="0" smtClean="0"/>
              <a:t>Liberal Arts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Подготовка модераторов </a:t>
            </a:r>
            <a:r>
              <a:rPr lang="ru-RU" sz="2400" dirty="0" err="1" smtClean="0"/>
              <a:t>форсайт-сесссий</a:t>
            </a:r>
            <a:r>
              <a:rPr lang="ru-RU" sz="2400" dirty="0" smtClean="0"/>
              <a:t> на основании образовательного модуля </a:t>
            </a:r>
            <a:r>
              <a:rPr lang="en-US" sz="2400" dirty="0" smtClean="0"/>
              <a:t>Liberal Arts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Использование  </a:t>
            </a:r>
            <a:r>
              <a:rPr lang="ru-RU" sz="2400" dirty="0"/>
              <a:t>технологий образовательного </a:t>
            </a:r>
            <a:r>
              <a:rPr lang="ru-RU" sz="2400" dirty="0" err="1"/>
              <a:t>форсайта</a:t>
            </a:r>
            <a:r>
              <a:rPr lang="ru-RU" sz="2400" dirty="0"/>
              <a:t> для создания междисциплинарного коммуникативного </a:t>
            </a:r>
            <a:r>
              <a:rPr lang="ru-RU" sz="2400" dirty="0" smtClean="0"/>
              <a:t>пространства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567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200"/>
          <p:cNvSpPr>
            <a:spLocks noChangeArrowheads="1"/>
          </p:cNvSpPr>
          <p:nvPr/>
        </p:nvSpPr>
        <p:spPr bwMode="auto">
          <a:xfrm>
            <a:off x="875451" y="2060848"/>
            <a:ext cx="10663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>
                <a:solidFill>
                  <a:prstClr val="white"/>
                </a:solidFill>
              </a:rPr>
              <a:t>Спасибо за внимание!</a:t>
            </a:r>
          </a:p>
        </p:txBody>
      </p:sp>
      <p:pic>
        <p:nvPicPr>
          <p:cNvPr id="1433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0" y="4848225"/>
            <a:ext cx="132556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hape 200"/>
          <p:cNvSpPr>
            <a:spLocks noChangeArrowheads="1"/>
          </p:cNvSpPr>
          <p:nvPr/>
        </p:nvSpPr>
        <p:spPr bwMode="auto">
          <a:xfrm>
            <a:off x="8451850" y="4724400"/>
            <a:ext cx="3330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prstClr val="white"/>
                </a:solidFill>
                <a:latin typeface="Constantia" panose="02030602050306030303" pitchFamily="18" charset="0"/>
              </a:rPr>
              <a:t>Национальный исследовательский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prstClr val="white"/>
                </a:solidFill>
                <a:latin typeface="Constantia" panose="02030602050306030303" pitchFamily="18" charset="0"/>
              </a:rPr>
              <a:t>Томский государственный университет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prstClr val="white"/>
              </a:solidFill>
              <a:latin typeface="Constantia" panose="02030602050306030303" pitchFamily="18" charset="0"/>
            </a:endParaRPr>
          </a:p>
        </p:txBody>
      </p:sp>
      <p:sp>
        <p:nvSpPr>
          <p:cNvPr id="14341" name="Shape 200"/>
          <p:cNvSpPr>
            <a:spLocks noChangeArrowheads="1"/>
          </p:cNvSpPr>
          <p:nvPr/>
        </p:nvSpPr>
        <p:spPr bwMode="auto">
          <a:xfrm>
            <a:off x="8451850" y="5360988"/>
            <a:ext cx="310038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Constantia" panose="02030602050306030303" pitchFamily="18" charset="0"/>
              </a:rPr>
              <a:t>634050, г. Томск, пр. Ленина, 36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Constantia" panose="02030602050306030303" pitchFamily="18" charset="0"/>
              </a:rPr>
              <a:t>+7 (3822) 52-98-52, +7 (3822) 52-95-85 (факс)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prstClr val="white"/>
                </a:solidFill>
                <a:latin typeface="Constantia" panose="02030602050306030303" pitchFamily="18" charset="0"/>
              </a:rPr>
              <a:t>rector@tsu.ru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prstClr val="white"/>
              </a:solidFill>
              <a:latin typeface="Constantia" panose="02030602050306030303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prstClr val="white"/>
                </a:solidFill>
                <a:latin typeface="Constantia" panose="02030602050306030303" pitchFamily="18" charset="0"/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xmlns="" val="42585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197</Words>
  <Application>Microsoft Office PowerPoint</Application>
  <PresentationFormat>Произвольный</PresentationFormat>
  <Paragraphs>33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Слайд 1</vt:lpstr>
      <vt:lpstr>Идея проекта</vt:lpstr>
      <vt:lpstr>Результаты</vt:lpstr>
      <vt:lpstr>Перспективы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LokiLoft</cp:lastModifiedBy>
  <cp:revision>49</cp:revision>
  <dcterms:created xsi:type="dcterms:W3CDTF">2016-03-31T04:25:25Z</dcterms:created>
  <dcterms:modified xsi:type="dcterms:W3CDTF">2016-10-06T06:19:20Z</dcterms:modified>
</cp:coreProperties>
</file>