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69" r:id="rId3"/>
    <p:sldId id="281" r:id="rId4"/>
    <p:sldId id="292" r:id="rId5"/>
    <p:sldId id="291" r:id="rId6"/>
    <p:sldId id="282" r:id="rId7"/>
    <p:sldId id="284" r:id="rId8"/>
    <p:sldId id="285" r:id="rId9"/>
    <p:sldId id="286" r:id="rId10"/>
    <p:sldId id="287" r:id="rId11"/>
    <p:sldId id="295" r:id="rId12"/>
    <p:sldId id="294" r:id="rId13"/>
    <p:sldId id="288" r:id="rId14"/>
    <p:sldId id="289" r:id="rId15"/>
    <p:sldId id="290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1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TSUAB\&#1055;&#1091;&#1073;&#1083;&#1080;&#1082;&#1072;&#1094;&#1080;&#1080;\2016\&#1048;&#1085;&#1085;&#1086;&#1074;&#1072;&#1090;&#1080;&#1082;&#1072;\Lean-&#1096;&#1082;&#1086;&#1083;&#1072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TSUAB\&#1055;&#1091;&#1073;&#1083;&#1080;&#1082;&#1072;&#1094;&#1080;&#1080;\2016\&#1048;&#1085;&#1085;&#1086;&#1074;&#1072;&#1090;&#1080;&#1082;&#1072;\Lean-&#1096;&#1082;&#1086;&#1083;&#1072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TSUAB\&#1055;&#1091;&#1073;&#1083;&#1080;&#1082;&#1072;&#1094;&#1080;&#1080;\2016\&#1048;&#1085;&#1085;&#1086;&#1074;&#1072;&#1090;&#1080;&#1082;&#1072;\Lean-&#1096;&#1082;&#1086;&#1083;&#1072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TSUAB\&#1055;&#1091;&#1073;&#1083;&#1080;&#1082;&#1072;&#1094;&#1080;&#1080;\2016\&#1048;&#1085;&#1085;&#1086;&#1074;&#1072;&#1090;&#1080;&#1082;&#1072;\Lean-&#1096;&#1082;&#1086;&#1083;&#1072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cat>
            <c:strRef>
              <c:f>Лист1!$L$3:$L$4</c:f>
              <c:strCache>
                <c:ptCount val="2"/>
                <c:pt idx="0">
                  <c:v>Томские участники</c:v>
                </c:pt>
                <c:pt idx="1">
                  <c:v>Иногородние участники</c:v>
                </c:pt>
              </c:strCache>
            </c:strRef>
          </c:cat>
          <c:val>
            <c:numRef>
              <c:f>Лист1!$M$3:$M$4</c:f>
              <c:numCache>
                <c:formatCode>General</c:formatCode>
                <c:ptCount val="2"/>
                <c:pt idx="0">
                  <c:v>63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500241459871968"/>
          <c:y val="6.5554936280555254E-2"/>
          <c:w val="0.31955035847219343"/>
          <c:h val="0.8563399266356766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35858639085027"/>
          <c:y val="2.6673285663824951E-2"/>
          <c:w val="0.51338243928877925"/>
          <c:h val="0.97332671433617501"/>
        </c:manualLayout>
      </c:layout>
      <c:pieChart>
        <c:varyColors val="1"/>
        <c:ser>
          <c:idx val="0"/>
          <c:order val="0"/>
          <c:cat>
            <c:strRef>
              <c:f>Лист1!$L$24:$L$29</c:f>
              <c:strCache>
                <c:ptCount val="6"/>
                <c:pt idx="0">
                  <c:v>ТГУ</c:v>
                </c:pt>
                <c:pt idx="1">
                  <c:v>СибГМУ</c:v>
                </c:pt>
                <c:pt idx="2">
                  <c:v>ТГАСУ</c:v>
                </c:pt>
                <c:pt idx="3">
                  <c:v>ТГПУ</c:v>
                </c:pt>
                <c:pt idx="4">
                  <c:v>ТПУ</c:v>
                </c:pt>
                <c:pt idx="5">
                  <c:v>ТУСУР</c:v>
                </c:pt>
              </c:strCache>
            </c:strRef>
          </c:cat>
          <c:val>
            <c:numRef>
              <c:f>Лист1!$M$24:$M$29</c:f>
              <c:numCache>
                <c:formatCode>General</c:formatCode>
                <c:ptCount val="6"/>
                <c:pt idx="0">
                  <c:v>42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43237970253718"/>
          <c:y val="4.8496883025136274E-3"/>
          <c:w val="0.31127429577994919"/>
          <c:h val="0.96144459612979594"/>
        </c:manualLayout>
      </c:layout>
      <c:overlay val="0"/>
      <c:txPr>
        <a:bodyPr/>
        <a:lstStyle/>
        <a:p>
          <a:pPr>
            <a:defRPr sz="5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247626395033631E-2"/>
          <c:y val="3.4282700421940926E-2"/>
          <c:w val="0.45398444293375601"/>
          <c:h val="0.94198312236286919"/>
        </c:manualLayout>
      </c:layout>
      <c:pieChart>
        <c:varyColors val="1"/>
        <c:ser>
          <c:idx val="0"/>
          <c:order val="0"/>
          <c:cat>
            <c:strRef>
              <c:f>Лист1!$E$31:$E$42</c:f>
              <c:strCache>
                <c:ptCount val="12"/>
                <c:pt idx="0">
                  <c:v>ЭФ</c:v>
                </c:pt>
                <c:pt idx="1">
                  <c:v>ФТФ</c:v>
                </c:pt>
                <c:pt idx="2">
                  <c:v>ФИТ</c:v>
                </c:pt>
                <c:pt idx="3">
                  <c:v>ФсФ</c:v>
                </c:pt>
                <c:pt idx="4">
                  <c:v>ФПМК</c:v>
                </c:pt>
                <c:pt idx="5">
                  <c:v>ГГФ</c:v>
                </c:pt>
                <c:pt idx="6">
                  <c:v>ММФ</c:v>
                </c:pt>
                <c:pt idx="7">
                  <c:v>ИФ</c:v>
                </c:pt>
                <c:pt idx="8">
                  <c:v>МФУ</c:v>
                </c:pt>
                <c:pt idx="9">
                  <c:v>БИ</c:v>
                </c:pt>
                <c:pt idx="10">
                  <c:v>ФилФак</c:v>
                </c:pt>
                <c:pt idx="11">
                  <c:v>ЮИ</c:v>
                </c:pt>
              </c:strCache>
            </c:strRef>
          </c:cat>
          <c:val>
            <c:numRef>
              <c:f>Лист1!$F$31:$F$42</c:f>
              <c:numCache>
                <c:formatCode>General</c:formatCode>
                <c:ptCount val="12"/>
                <c:pt idx="0">
                  <c:v>12</c:v>
                </c:pt>
                <c:pt idx="1">
                  <c:v>2</c:v>
                </c:pt>
                <c:pt idx="2">
                  <c:v>19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860729461022822"/>
          <c:y val="7.6139780391375131E-2"/>
          <c:w val="0.39139270538977178"/>
          <c:h val="0.83717191601049867"/>
        </c:manualLayout>
      </c:layout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58063310823059E-2"/>
          <c:y val="5.7804274465691786E-2"/>
          <c:w val="0.53888888888888886"/>
          <c:h val="0.89814814814814814"/>
        </c:manualLayout>
      </c:layout>
      <c:pieChart>
        <c:varyColors val="1"/>
        <c:ser>
          <c:idx val="0"/>
          <c:order val="0"/>
          <c:cat>
            <c:strRef>
              <c:f>Лист1!$E$60:$E$67</c:f>
              <c:strCache>
                <c:ptCount val="8"/>
                <c:pt idx="0">
                  <c:v>ТУСУР</c:v>
                </c:pt>
                <c:pt idx="1">
                  <c:v>ТПУ</c:v>
                </c:pt>
                <c:pt idx="2">
                  <c:v>ДВФУ</c:v>
                </c:pt>
                <c:pt idx="3">
                  <c:v>ТГУ</c:v>
                </c:pt>
                <c:pt idx="4">
                  <c:v>МИСИ</c:v>
                </c:pt>
                <c:pt idx="5">
                  <c:v>СибГМУ</c:v>
                </c:pt>
                <c:pt idx="6">
                  <c:v>ТУСУР</c:v>
                </c:pt>
                <c:pt idx="7">
                  <c:v>ТюмГУ</c:v>
                </c:pt>
              </c:strCache>
            </c:strRef>
          </c:cat>
          <c:val>
            <c:numRef>
              <c:f>Лист1!$F$60:$F$67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16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482967938973991"/>
          <c:y val="7.3019872515935502E-2"/>
          <c:w val="0.24381715179721675"/>
          <c:h val="0.87538882639670046"/>
        </c:manualLayout>
      </c:layout>
      <c:overlay val="0"/>
      <c:txPr>
        <a:bodyPr/>
        <a:lstStyle/>
        <a:p>
          <a:pPr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0.14832</cdr:x>
      <cdr:y>0.03154</cdr:y>
    </cdr:from>
    <cdr:to>
      <cdr:x>0.24367</cdr:x>
      <cdr:y>0.19578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988693" y="159603"/>
          <a:ext cx="127838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b="1" dirty="0" smtClean="0"/>
            <a:t>14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0.52543</cdr:x>
      <cdr:y>0.60948</cdr:y>
    </cdr:from>
    <cdr:to>
      <cdr:x>0.57658</cdr:x>
      <cdr:y>0.77778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5635625" y="3009483"/>
          <a:ext cx="54863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dirty="0"/>
            <a:t>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0.53819</cdr:x>
      <cdr:y>0.12299</cdr:y>
    </cdr:from>
    <cdr:to>
      <cdr:x>0.58787</cdr:x>
      <cdr:y>0.27878</cdr:y>
    </cdr:to>
    <cdr:sp macro="" textlink="">
      <cdr:nvSpPr>
        <cdr:cNvPr id="2" name="TextBox 33"/>
        <cdr:cNvSpPr txBox="1"/>
      </cdr:nvSpPr>
      <cdr:spPr>
        <a:xfrm xmlns:a="http://schemas.openxmlformats.org/drawingml/2006/main">
          <a:off x="5386999" y="656014"/>
          <a:ext cx="49725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dirty="0"/>
            <a:t>5</a:t>
          </a:r>
        </a:p>
      </cdr:txBody>
    </cdr:sp>
  </cdr:relSizeAnchor>
  <cdr:relSizeAnchor xmlns:cdr="http://schemas.openxmlformats.org/drawingml/2006/chartDrawing">
    <cdr:from>
      <cdr:x>0.58993</cdr:x>
      <cdr:y>0.51442</cdr:y>
    </cdr:from>
    <cdr:to>
      <cdr:x>0.63961</cdr:x>
      <cdr:y>0.67021</cdr:y>
    </cdr:to>
    <cdr:sp macro="" textlink="">
      <cdr:nvSpPr>
        <cdr:cNvPr id="3" name="TextBox 33"/>
        <cdr:cNvSpPr txBox="1"/>
      </cdr:nvSpPr>
      <cdr:spPr>
        <a:xfrm xmlns:a="http://schemas.openxmlformats.org/drawingml/2006/main">
          <a:off x="5904950" y="2743894"/>
          <a:ext cx="497252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dirty="0"/>
            <a:t>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g"/><Relationship Id="rId7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42" cy="5336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7" y="5462032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1322840" y="682657"/>
            <a:ext cx="10221460" cy="3490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Региональной зимней </a:t>
            </a:r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школы по направлению «Бережливое производство»</a:t>
            </a:r>
          </a:p>
        </p:txBody>
      </p:sp>
      <p:sp>
        <p:nvSpPr>
          <p:cNvPr id="5" name="Shape 179"/>
          <p:cNvSpPr txBox="1">
            <a:spLocks/>
          </p:cNvSpPr>
          <p:nvPr/>
        </p:nvSpPr>
        <p:spPr>
          <a:xfrm>
            <a:off x="3175000" y="5305469"/>
            <a:ext cx="8324411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Петелин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Евгеньевич</a:t>
            </a:r>
          </a:p>
          <a:p>
            <a:pPr algn="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</a:t>
            </a: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декана </a:t>
            </a: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 по МС, </a:t>
            </a:r>
            <a:b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доцент, к.ф.-</a:t>
            </a:r>
            <a:r>
              <a:rPr lang="ru-RU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м.н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897833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Состав участников школы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199954"/>
              </p:ext>
            </p:extLst>
          </p:nvPr>
        </p:nvGraphicFramePr>
        <p:xfrm>
          <a:off x="460375" y="1066449"/>
          <a:ext cx="10009505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177750" y="6814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2</a:t>
            </a:r>
          </a:p>
        </p:txBody>
      </p:sp>
      <p:sp>
        <p:nvSpPr>
          <p:cNvPr id="35" name="TextBox 33"/>
          <p:cNvSpPr txBox="1"/>
          <p:nvPr/>
        </p:nvSpPr>
        <p:spPr>
          <a:xfrm>
            <a:off x="1052718" y="511662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 smtClean="0"/>
              <a:t>16</a:t>
            </a:r>
            <a:endParaRPr lang="ru-RU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1579556" y="142060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2026302" y="10051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2630234" y="69665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3249406" y="57436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Результаты работы школы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41158"/>
              </p:ext>
            </p:extLst>
          </p:nvPr>
        </p:nvGraphicFramePr>
        <p:xfrm>
          <a:off x="460375" y="884841"/>
          <a:ext cx="11045823" cy="5228147"/>
        </p:xfrm>
        <a:graphic>
          <a:graphicData uri="http://schemas.openxmlformats.org/drawingml/2006/table">
            <a:tbl>
              <a:tblPr/>
              <a:tblGrid>
                <a:gridCol w="4494328"/>
                <a:gridCol w="3211396"/>
                <a:gridCol w="3340099"/>
              </a:tblGrid>
              <a:tr h="443427">
                <a:tc gridSpan="3"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фактические целевые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ключевых показателей эффективности (КПЭ)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135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КПЭ Проекта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значение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4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Школе компаний работодателей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площадок)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итогам школы студенты приглашены на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предприятия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 стажёров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Школы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студентов по направлению  «Бережливое производство»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7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мероприятия (статьи в СМИ, реклама в социальных сетях и на сайтах различных организаций)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 ФИТ,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объявления на сайте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ТГУ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объявления на сторонних сайтах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 статья в газете </a:t>
                      </a:r>
                      <a:r>
                        <a:rPr lang="en-US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AlmaMather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703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7868992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Незапланированные КПЭ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71" y="7937"/>
            <a:ext cx="4962038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97752"/>
              </p:ext>
            </p:extLst>
          </p:nvPr>
        </p:nvGraphicFramePr>
        <p:xfrm>
          <a:off x="460375" y="986040"/>
          <a:ext cx="6907234" cy="4749903"/>
        </p:xfrm>
        <a:graphic>
          <a:graphicData uri="http://schemas.openxmlformats.org/drawingml/2006/table">
            <a:tbl>
              <a:tblPr/>
              <a:tblGrid>
                <a:gridCol w="5489664"/>
                <a:gridCol w="1417570"/>
              </a:tblGrid>
              <a:tr h="98560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КПЭ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34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статей в материалах Международной конференции «Инноватика-2016»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с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проектом в 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U-NOVUS 2016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4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конкурсе проектов по совершенствованию работы вузов, занимающихся подготовкой выпускников инженерных и технических специальностей «Лифт в будущее»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4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российском конгрессе «Удвоение производительности: от слов к делу» (Российский Лин-форум), г. Нижний-Новгород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летней школы 1С технологий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88" marR="43688" marT="26213" marB="2621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70388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Фотоархив: лекции и мастер-классы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305" y="960438"/>
            <a:ext cx="3870965" cy="2903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9"/>
          <a:stretch/>
        </p:blipFill>
        <p:spPr>
          <a:xfrm>
            <a:off x="460375" y="960439"/>
            <a:ext cx="4521024" cy="2903224"/>
          </a:xfrm>
          <a:prstGeom prst="rect">
            <a:avLst/>
          </a:prstGeom>
        </p:spPr>
      </p:pic>
      <p:sp>
        <p:nvSpPr>
          <p:cNvPr id="12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/>
          <a:stretch/>
        </p:blipFill>
        <p:spPr>
          <a:xfrm>
            <a:off x="4069357" y="2881876"/>
            <a:ext cx="4585246" cy="30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Фотоархив: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работа на предприятиях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14"/>
          <p:cNvSpPr/>
          <p:nvPr/>
        </p:nvSpPr>
        <p:spPr>
          <a:xfrm>
            <a:off x="1408856" y="6185723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Опыт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проведения в Томском государственном университете зимней школы по бережливому производству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E:\Lean\АГ\IMG_2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 bwMode="auto">
          <a:xfrm>
            <a:off x="260874" y="991694"/>
            <a:ext cx="2713954" cy="23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pp.vk.me/c616523/v616523102/17db1/0_E3IrJ1n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6268" y="889852"/>
            <a:ext cx="3379180" cy="2533283"/>
          </a:xfrm>
          <a:prstGeom prst="rect">
            <a:avLst/>
          </a:prstGeom>
          <a:noFill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8" y="3683419"/>
            <a:ext cx="4421408" cy="2487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6" y="822239"/>
            <a:ext cx="2937873" cy="2172653"/>
          </a:xfrm>
          <a:prstGeom prst="rect">
            <a:avLst/>
          </a:prstGeom>
        </p:spPr>
      </p:pic>
      <p:pic>
        <p:nvPicPr>
          <p:cNvPr id="23" name="Picture 2" descr="C:\Users\Maksimovvs\Desktop\lean\МП\11.02.2016\DSC_07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8574" b="20162"/>
          <a:stretch/>
        </p:blipFill>
        <p:spPr bwMode="auto">
          <a:xfrm>
            <a:off x="9624997" y="889852"/>
            <a:ext cx="2445918" cy="27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64" y="4494978"/>
            <a:ext cx="2576272" cy="1932204"/>
          </a:xfrm>
          <a:prstGeom prst="rect">
            <a:avLst/>
          </a:prstGeom>
        </p:spPr>
      </p:pic>
      <p:pic>
        <p:nvPicPr>
          <p:cNvPr id="24" name="Объект 6"/>
          <p:cNvPicPr>
            <a:picLocks noGrp="1"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73" y="3001482"/>
            <a:ext cx="3400350" cy="255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C:\Users\Елизавета\Desktop\296f7afc49634cca98948926e83d0d87.jpg"/>
          <p:cNvPicPr>
            <a:picLocks noChangeAspect="1" noChangeArrowheads="1"/>
          </p:cNvPicPr>
          <p:nvPr/>
        </p:nvPicPr>
        <p:blipFill rotWithShape="1">
          <a:blip r:embed="rId10" cstate="print"/>
          <a:srcRect l="6789" t="14367" r="18547"/>
          <a:stretch/>
        </p:blipFill>
        <p:spPr bwMode="auto">
          <a:xfrm>
            <a:off x="8605378" y="4244198"/>
            <a:ext cx="2918565" cy="2229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2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5" t="906" r="2799" b="-906"/>
          <a:stretch/>
        </p:blipFill>
        <p:spPr>
          <a:xfrm>
            <a:off x="6251575" y="50842"/>
            <a:ext cx="5788025" cy="431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17352"/>
          <a:stretch/>
        </p:blipFill>
        <p:spPr>
          <a:xfrm>
            <a:off x="62450" y="754401"/>
            <a:ext cx="6145690" cy="3568721"/>
          </a:xfrm>
          <a:prstGeom prst="rect">
            <a:avLst/>
          </a:prstGeom>
        </p:spPr>
      </p:pic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Фотоархив: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защита проектов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29707" r="1641" b="5931"/>
          <a:stretch/>
        </p:blipFill>
        <p:spPr>
          <a:xfrm>
            <a:off x="47210" y="4127039"/>
            <a:ext cx="4359494" cy="2381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6" b="4021"/>
          <a:stretch/>
        </p:blipFill>
        <p:spPr>
          <a:xfrm>
            <a:off x="3594041" y="3944267"/>
            <a:ext cx="5003917" cy="2704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20268" r="4640" b="15034"/>
          <a:stretch/>
        </p:blipFill>
        <p:spPr>
          <a:xfrm>
            <a:off x="8041919" y="4049340"/>
            <a:ext cx="3850723" cy="2459548"/>
          </a:xfrm>
          <a:prstGeom prst="rect">
            <a:avLst/>
          </a:prstGeom>
        </p:spPr>
      </p:pic>
      <p:sp>
        <p:nvSpPr>
          <p:cNvPr id="14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676424" y="2038517"/>
            <a:ext cx="11050459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800" b="1" dirty="0" err="1">
                <a:solidFill>
                  <a:schemeClr val="bg1"/>
                </a:solidFill>
              </a:rPr>
              <a:t>Спасибо</a:t>
            </a:r>
            <a:r>
              <a:rPr sz="8800" b="1" dirty="0">
                <a:solidFill>
                  <a:schemeClr val="bg1"/>
                </a:solidFill>
              </a:rPr>
              <a:t> </a:t>
            </a:r>
            <a:r>
              <a:rPr sz="8800" b="1" dirty="0" err="1" smtClean="0">
                <a:solidFill>
                  <a:schemeClr val="bg1"/>
                </a:solidFill>
              </a:rPr>
              <a:t>за</a:t>
            </a:r>
            <a:r>
              <a:rPr sz="8800" b="1" dirty="0" smtClean="0">
                <a:solidFill>
                  <a:schemeClr val="bg1"/>
                </a:solidFill>
              </a:rPr>
              <a:t> </a:t>
            </a:r>
            <a:r>
              <a:rPr sz="8800" b="1" dirty="0" err="1">
                <a:solidFill>
                  <a:schemeClr val="bg1"/>
                </a:solidFill>
              </a:rPr>
              <a:t>внимание</a:t>
            </a:r>
            <a:r>
              <a:rPr sz="88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31305" y="1167946"/>
            <a:ext cx="6356192" cy="4864144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940308" y="70340"/>
            <a:ext cx="10447422" cy="72959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Формат проведения </a:t>
            </a:r>
            <a:r>
              <a:rPr lang="en-US" sz="4800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ean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ТГУ\Документы\Конкурсы_гранты\2015\Инициативные проекты ТГУ\Проведение зимней школы по УК\Лек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08" y="846560"/>
            <a:ext cx="2009018" cy="200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242257" y="2866941"/>
            <a:ext cx="314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Лекции и мастер-классы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7260300" y="1674088"/>
            <a:ext cx="815926" cy="883930"/>
          </a:xfrm>
          <a:prstGeom prst="right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ТГУ\Документы\Конкурсы_гранты\2015\Инициативные проекты ТГУ\Проведение зимней школы по УК\На завод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26" y="4082159"/>
            <a:ext cx="3311504" cy="206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 вниз 34"/>
          <p:cNvSpPr/>
          <p:nvPr/>
        </p:nvSpPr>
        <p:spPr>
          <a:xfrm>
            <a:off x="9188253" y="3388744"/>
            <a:ext cx="914400" cy="578572"/>
          </a:xfrm>
          <a:prstGeom prst="downArrow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15802" y="6151849"/>
            <a:ext cx="438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Командная работа на производственном предприятии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:\ТГУ\Документы\Конкурсы_гранты\2015\Инициативные проекты ТГУ\Проведение зимней школы по УК\Студен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" y="1309618"/>
            <a:ext cx="2889030" cy="17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408856" y="3105008"/>
            <a:ext cx="134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 descr="F:\ТГУ\Документы\Конкурсы_гранты\2015\Инициативные проекты ТГУ\Проведение зимней школы по УК\Преподавател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63" y="1309618"/>
            <a:ext cx="2528233" cy="18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251248" y="3105008"/>
            <a:ext cx="203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Преподаватели</a:t>
            </a:r>
          </a:p>
        </p:txBody>
      </p:sp>
      <p:pic>
        <p:nvPicPr>
          <p:cNvPr id="4102" name="Picture 6" descr="F:\ТГУ\Документы\Конкурсы_гранты\2015\Инициативные проекты ТГУ\Проведение зимней школы по УК\Эксперты le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2" y="3580467"/>
            <a:ext cx="2688945" cy="19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ТГУ\Документы\Конкурсы_гранты\2015\Инициативные проекты ТГУ\Проведение зимней школы по УК\Предприят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5" y="3580467"/>
            <a:ext cx="2619381" cy="19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176276" y="5608794"/>
            <a:ext cx="1971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перты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72840" y="5608794"/>
            <a:ext cx="340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Специалисты предприятия</a:t>
            </a:r>
          </a:p>
        </p:txBody>
      </p:sp>
      <p:pic>
        <p:nvPicPr>
          <p:cNvPr id="21" name="image1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60842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>
                <a:latin typeface="Arial" pitchFamily="34" charset="0"/>
                <a:cs typeface="Arial" pitchFamily="34" charset="0"/>
              </a:rPr>
              <a:t>Предприятия-партнеры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latin typeface="Arial" pitchFamily="34" charset="0"/>
                <a:cs typeface="Arial" pitchFamily="34" charset="0"/>
              </a:rPr>
              <a:t>Lean-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школы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ТГУ 2016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4" descr="http://ips.tpu.ru/wp-content/uploads/2014/01/tetz.png"/>
          <p:cNvPicPr>
            <a:picLocks noChangeAspect="1" noChangeArrowheads="1"/>
          </p:cNvPicPr>
          <p:nvPr/>
        </p:nvPicPr>
        <p:blipFill rotWithShape="1">
          <a:blip r:embed="rId3" cstate="print"/>
          <a:srcRect l="17818" t="18699" r="15179" b="21712"/>
          <a:stretch/>
        </p:blipFill>
        <p:spPr bwMode="auto">
          <a:xfrm>
            <a:off x="1100987" y="3779520"/>
            <a:ext cx="2374246" cy="2111522"/>
          </a:xfrm>
          <a:prstGeom prst="rect">
            <a:avLst/>
          </a:prstGeom>
          <a:noFill/>
        </p:spPr>
      </p:pic>
      <p:pic>
        <p:nvPicPr>
          <p:cNvPr id="11" name="Picture 15" descr="C:\Users\Vladi mir\Desktop\скачанные ф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533" y="3009899"/>
            <a:ext cx="3636166" cy="2055224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27" y="3124738"/>
            <a:ext cx="2055884" cy="19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hape 51"/>
          <p:cNvSpPr txBox="1"/>
          <p:nvPr/>
        </p:nvSpPr>
        <p:spPr>
          <a:xfrm>
            <a:off x="6477000" y="5390388"/>
            <a:ext cx="3093004" cy="513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acifico"/>
              <a:buNone/>
            </a:pPr>
            <a:r>
              <a:rPr lang="ru" sz="5200" b="1" i="0" u="none" strike="noStrike" cap="none" dirty="0">
                <a:solidFill>
                  <a:schemeClr val="dk1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  <a:rtl val="0"/>
              </a:rPr>
              <a:t>Кафе </a:t>
            </a:r>
            <a:endParaRPr lang="en-US" sz="5200" b="1" i="0" u="none" strike="noStrike" cap="none" dirty="0" smtClean="0">
              <a:solidFill>
                <a:schemeClr val="dk1"/>
              </a:solidFill>
              <a:latin typeface="Mistral" panose="03090702030407020403" pitchFamily="66" charset="0"/>
              <a:ea typeface="Pacifico"/>
              <a:cs typeface="Pacifico"/>
              <a:sym typeface="Pacifico"/>
              <a:rtl val="0"/>
            </a:endParaRPr>
          </a:p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acifico"/>
              <a:buNone/>
            </a:pPr>
            <a:r>
              <a:rPr lang="ru" sz="5200" b="1" i="0" u="none" strike="noStrike" cap="none" dirty="0" smtClean="0">
                <a:solidFill>
                  <a:schemeClr val="dk1"/>
                </a:solidFill>
                <a:latin typeface="Mistral" panose="03090702030407020403" pitchFamily="66" charset="0"/>
                <a:ea typeface="Pacifico"/>
                <a:cs typeface="Pacifico"/>
                <a:sym typeface="Pacifico"/>
                <a:rtl val="0"/>
              </a:rPr>
              <a:t>«Минутка»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acifico"/>
              <a:buNone/>
            </a:pPr>
            <a:r>
              <a:rPr lang="ru" sz="1500" b="1" dirty="0" smtClean="0">
                <a:solidFill>
                  <a:schemeClr val="dk1"/>
                </a:solidFill>
                <a:latin typeface="+mj-lt"/>
                <a:ea typeface="Pacifico"/>
                <a:cs typeface="Pacifico"/>
                <a:sym typeface="Pacifico"/>
                <a:rtl val="0"/>
              </a:rPr>
              <a:t>Томский государственный университет</a:t>
            </a:r>
            <a:endParaRPr lang="ru" sz="1500" b="1" i="0" u="none" strike="noStrike" cap="none" dirty="0">
              <a:solidFill>
                <a:schemeClr val="dk1"/>
              </a:solidFill>
              <a:latin typeface="+mj-lt"/>
              <a:ea typeface="Pacifico"/>
              <a:cs typeface="Pacifico"/>
              <a:sym typeface="Pacifico"/>
              <a:rtl val="0"/>
            </a:endParaRPr>
          </a:p>
        </p:txBody>
      </p:sp>
      <p:pic>
        <p:nvPicPr>
          <p:cNvPr id="9" name="Picture 17" descr="http://www.niipp.ru/local/templates/niipp/i/log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95" y="1891539"/>
            <a:ext cx="3087639" cy="146662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3432"/>
            <a:ext cx="5473053" cy="1347427"/>
          </a:xfrm>
          <a:prstGeom prst="rect">
            <a:avLst/>
          </a:prstGeom>
        </p:spPr>
      </p:pic>
      <p:sp>
        <p:nvSpPr>
          <p:cNvPr id="1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Преподаватели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ТГУ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861540" y="914065"/>
            <a:ext cx="10468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Кафедра </a:t>
            </a:r>
            <a:r>
              <a:rPr lang="ru-RU" sz="4000" dirty="0"/>
              <a:t>управления качеством </a:t>
            </a:r>
            <a:r>
              <a:rPr lang="ru-RU" sz="4000" dirty="0" smtClean="0"/>
              <a:t>ФИТ:</a:t>
            </a:r>
          </a:p>
          <a:p>
            <a:r>
              <a:rPr lang="ru-RU" sz="4000" dirty="0"/>
              <a:t>Цой Галина </a:t>
            </a:r>
            <a:r>
              <a:rPr lang="ru-RU" sz="4000" dirty="0" smtClean="0"/>
              <a:t>Анатольевна</a:t>
            </a:r>
            <a:r>
              <a:rPr lang="en-US" sz="4000" dirty="0" smtClean="0"/>
              <a:t> </a:t>
            </a:r>
            <a:r>
              <a:rPr lang="ru-RU" sz="4000" dirty="0" smtClean="0"/>
              <a:t>– </a:t>
            </a:r>
            <a:r>
              <a:rPr lang="ru-RU" sz="4000" dirty="0"/>
              <a:t>ст. </a:t>
            </a:r>
            <a:r>
              <a:rPr lang="ru-RU" sz="4000" dirty="0" smtClean="0"/>
              <a:t>преподаватель</a:t>
            </a:r>
          </a:p>
          <a:p>
            <a:r>
              <a:rPr lang="ru-RU" sz="4000" dirty="0" err="1" smtClean="0"/>
              <a:t>Коровкин</a:t>
            </a:r>
            <a:r>
              <a:rPr lang="ru-RU" sz="4000" dirty="0"/>
              <a:t> Михаил </a:t>
            </a:r>
            <a:r>
              <a:rPr lang="ru-RU" sz="4000" dirty="0" smtClean="0"/>
              <a:t>Владимирович</a:t>
            </a:r>
            <a:r>
              <a:rPr lang="en-US" sz="4000" dirty="0" smtClean="0"/>
              <a:t> </a:t>
            </a:r>
            <a:r>
              <a:rPr lang="ru-RU" sz="4000" dirty="0" smtClean="0"/>
              <a:t>– </a:t>
            </a:r>
            <a:r>
              <a:rPr lang="ru-RU" sz="4000" dirty="0"/>
              <a:t>профессор </a:t>
            </a:r>
            <a:endParaRPr lang="ru-RU" sz="4000" dirty="0" smtClean="0"/>
          </a:p>
          <a:p>
            <a:r>
              <a:rPr lang="ru-RU" sz="4000" dirty="0" err="1" smtClean="0"/>
              <a:t>Квеско</a:t>
            </a:r>
            <a:r>
              <a:rPr lang="ru-RU" sz="4000" dirty="0"/>
              <a:t> Светлана </a:t>
            </a:r>
            <a:r>
              <a:rPr lang="ru-RU" sz="4000" dirty="0" err="1"/>
              <a:t>Брониславовна</a:t>
            </a:r>
            <a:r>
              <a:rPr lang="ru-RU" sz="4000" dirty="0"/>
              <a:t> – доцент </a:t>
            </a:r>
            <a:endParaRPr lang="ru-RU" sz="4000" dirty="0" smtClean="0"/>
          </a:p>
          <a:p>
            <a:r>
              <a:rPr lang="ru-RU" sz="4000" dirty="0"/>
              <a:t>Румянцева Татьяна </a:t>
            </a:r>
            <a:r>
              <a:rPr lang="ru-RU" sz="4000" dirty="0" smtClean="0"/>
              <a:t>Борисовна – ассистент</a:t>
            </a:r>
          </a:p>
          <a:p>
            <a:endParaRPr lang="ru-RU" sz="1600" dirty="0" smtClean="0"/>
          </a:p>
          <a:p>
            <a:r>
              <a:rPr lang="ru-RU" sz="4000" dirty="0" smtClean="0"/>
              <a:t>Институт </a:t>
            </a:r>
            <a:r>
              <a:rPr lang="ru-RU" sz="4000" dirty="0"/>
              <a:t>экономики и менеджмента:</a:t>
            </a:r>
          </a:p>
          <a:p>
            <a:r>
              <a:rPr lang="ru-RU" sz="4000" dirty="0"/>
              <a:t>Герман Мария </a:t>
            </a:r>
            <a:r>
              <a:rPr lang="ru-RU" sz="4000" dirty="0" smtClean="0"/>
              <a:t>Викторовна – доцент</a:t>
            </a:r>
          </a:p>
        </p:txBody>
      </p:sp>
      <p:sp>
        <p:nvSpPr>
          <p:cNvPr id="10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2412852" y="-22892"/>
            <a:ext cx="774192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Эксперты школы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6" r="20514" b="4865"/>
          <a:stretch/>
        </p:blipFill>
        <p:spPr>
          <a:xfrm>
            <a:off x="408720" y="776301"/>
            <a:ext cx="1492205" cy="1472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0" t="19272" r="55762" b="44172"/>
          <a:stretch/>
        </p:blipFill>
        <p:spPr>
          <a:xfrm>
            <a:off x="368232" y="2509833"/>
            <a:ext cx="1492205" cy="1503097"/>
          </a:xfrm>
          <a:prstGeom prst="rect">
            <a:avLst/>
          </a:prstGeom>
        </p:spPr>
      </p:pic>
      <p:pic>
        <p:nvPicPr>
          <p:cNvPr id="14" name="Picture 4" descr="https://pp.vk.me/c627429/v627429963/33894/UUsqLEj3OL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t="18049" r="65796" b="55373"/>
          <a:stretch/>
        </p:blipFill>
        <p:spPr bwMode="auto">
          <a:xfrm>
            <a:off x="408719" y="4467655"/>
            <a:ext cx="1451717" cy="14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1728" y="4264542"/>
            <a:ext cx="3335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Остапенко Сергей</a:t>
            </a:r>
          </a:p>
          <a:p>
            <a:r>
              <a:rPr lang="ru-RU" sz="2400" dirty="0" smtClean="0"/>
              <a:t>Директор</a:t>
            </a:r>
            <a:br>
              <a:rPr lang="ru-RU" sz="2400" dirty="0" smtClean="0"/>
            </a:br>
            <a:r>
              <a:rPr lang="ru-RU" sz="2400" dirty="0" smtClean="0"/>
              <a:t>«Консультационный </a:t>
            </a:r>
            <a:br>
              <a:rPr lang="ru-RU" sz="2400" dirty="0" smtClean="0"/>
            </a:br>
            <a:r>
              <a:rPr lang="ru-RU" sz="2400" dirty="0" smtClean="0"/>
              <a:t>СИТИ-Центр» </a:t>
            </a:r>
            <a:br>
              <a:rPr lang="ru-RU" sz="2400" dirty="0" smtClean="0"/>
            </a:br>
            <a:r>
              <a:rPr lang="ru-RU" sz="2400" dirty="0" smtClean="0"/>
              <a:t>(г. Красноярск)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1729" y="2476551"/>
            <a:ext cx="4317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Корчуганова</a:t>
            </a:r>
            <a:r>
              <a:rPr lang="ru-RU" sz="2400" b="1" dirty="0" smtClean="0"/>
              <a:t> Елена</a:t>
            </a:r>
          </a:p>
          <a:p>
            <a:r>
              <a:rPr lang="ru-RU" sz="2400" dirty="0" smtClean="0"/>
              <a:t>директор ООО Консалтинговая </a:t>
            </a:r>
            <a:br>
              <a:rPr lang="ru-RU" sz="2400" dirty="0" smtClean="0"/>
            </a:br>
            <a:r>
              <a:rPr lang="ru-RU" sz="2400" dirty="0" smtClean="0"/>
              <a:t>компания </a:t>
            </a:r>
            <a:r>
              <a:rPr lang="en-US" sz="2400" dirty="0" smtClean="0"/>
              <a:t>“</a:t>
            </a:r>
            <a:r>
              <a:rPr lang="ru-RU" sz="2400" dirty="0" smtClean="0"/>
              <a:t>ЭНТЕРС</a:t>
            </a:r>
            <a:r>
              <a:rPr lang="en-US" sz="2400" dirty="0" smtClean="0"/>
              <a:t>”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(г. Новосибирск)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57210" y="4289426"/>
            <a:ext cx="3749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Огарков Александр</a:t>
            </a:r>
          </a:p>
          <a:p>
            <a:r>
              <a:rPr lang="ru-RU" sz="2400" dirty="0"/>
              <a:t>Консультант отдела </a:t>
            </a:r>
            <a:r>
              <a:rPr lang="ru-RU" sz="2400" dirty="0" smtClean="0"/>
              <a:t>стандартизации </a:t>
            </a:r>
            <a:r>
              <a:rPr lang="ru-RU" sz="2400" dirty="0"/>
              <a:t>бизнес-процессов</a:t>
            </a:r>
          </a:p>
          <a:p>
            <a:r>
              <a:rPr lang="ru-RU" sz="2400" dirty="0"/>
              <a:t>АО «САМОТЛОРНЕФТЕГАЗ» (НК «Роснефть»)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 t="16341" r="46821" b="53774"/>
          <a:stretch/>
        </p:blipFill>
        <p:spPr>
          <a:xfrm>
            <a:off x="6535126" y="4410505"/>
            <a:ext cx="1327808" cy="1429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7" r="7442" b="18578"/>
          <a:stretch/>
        </p:blipFill>
        <p:spPr>
          <a:xfrm>
            <a:off x="6521826" y="2690562"/>
            <a:ext cx="1341108" cy="13189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57210" y="2749863"/>
            <a:ext cx="3886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Рабунец</a:t>
            </a:r>
            <a:r>
              <a:rPr lang="ru-RU" sz="2400" b="1" dirty="0" smtClean="0"/>
              <a:t> Павел</a:t>
            </a:r>
          </a:p>
          <a:p>
            <a:r>
              <a:rPr lang="ru-RU" sz="2400" dirty="0"/>
              <a:t>главный редактор портала </a:t>
            </a:r>
            <a:endParaRPr lang="ru-RU" sz="2400" dirty="0" smtClean="0"/>
          </a:p>
          <a:p>
            <a:r>
              <a:rPr lang="en-US" sz="2400" dirty="0" smtClean="0"/>
              <a:t>Leaninfo.ru</a:t>
            </a:r>
            <a:r>
              <a:rPr lang="ru-RU" sz="2400" dirty="0"/>
              <a:t>, </a:t>
            </a:r>
            <a:r>
              <a:rPr lang="ru-RU" sz="2400" dirty="0" smtClean="0"/>
              <a:t>асс. каф</a:t>
            </a:r>
            <a:r>
              <a:rPr lang="ru-RU" sz="2400" dirty="0"/>
              <a:t>. ИП ТПУ</a:t>
            </a:r>
          </a:p>
          <a:p>
            <a:endParaRPr lang="ru-RU" sz="2400" dirty="0"/>
          </a:p>
        </p:txBody>
      </p:sp>
      <p:pic>
        <p:nvPicPr>
          <p:cNvPr id="22" name="image1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/>
          <p:cNvSpPr txBox="1"/>
          <p:nvPr/>
        </p:nvSpPr>
        <p:spPr>
          <a:xfrm>
            <a:off x="2131729" y="912269"/>
            <a:ext cx="3846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Моисеенко Михаил</a:t>
            </a:r>
          </a:p>
          <a:p>
            <a:r>
              <a:rPr lang="ru-RU" sz="2400" dirty="0"/>
              <a:t>зам. директора по качеству </a:t>
            </a:r>
            <a:endParaRPr lang="ru-RU" sz="2400" dirty="0" smtClean="0"/>
          </a:p>
          <a:p>
            <a:r>
              <a:rPr lang="ru-RU" sz="2400" dirty="0"/>
              <a:t>З</a:t>
            </a:r>
            <a:r>
              <a:rPr lang="ru-RU" sz="2400" dirty="0" smtClean="0"/>
              <a:t>АО </a:t>
            </a:r>
            <a:r>
              <a:rPr lang="ru-RU" sz="2400" dirty="0"/>
              <a:t>"</a:t>
            </a:r>
            <a:r>
              <a:rPr lang="ru-RU" sz="2400" dirty="0" smtClean="0"/>
              <a:t>Физтех-</a:t>
            </a:r>
            <a:r>
              <a:rPr lang="ru-RU" sz="2400" dirty="0" err="1" smtClean="0"/>
              <a:t>Энерго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pic>
        <p:nvPicPr>
          <p:cNvPr id="20" name="Picture 5" descr="C:\Users\Vladi mir\Desktop\DSC_02015.jpg"/>
          <p:cNvPicPr>
            <a:picLocks noChangeAspect="1" noChangeArrowheads="1"/>
          </p:cNvPicPr>
          <p:nvPr/>
        </p:nvPicPr>
        <p:blipFill rotWithShape="1">
          <a:blip r:embed="rId8" cstate="print"/>
          <a:srcRect l="17060" t="4099" r="11632" b="29389"/>
          <a:stretch/>
        </p:blipFill>
        <p:spPr bwMode="auto">
          <a:xfrm>
            <a:off x="6535126" y="763390"/>
            <a:ext cx="1327808" cy="1647206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157209" y="617497"/>
            <a:ext cx="3825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Максимов Владимир</a:t>
            </a:r>
          </a:p>
          <a:p>
            <a:r>
              <a:rPr lang="ru-RU" sz="2400" dirty="0"/>
              <a:t>с</a:t>
            </a:r>
            <a:r>
              <a:rPr lang="ru-RU" sz="2400" dirty="0" smtClean="0"/>
              <a:t>тарший специалист по </a:t>
            </a:r>
          </a:p>
          <a:p>
            <a:r>
              <a:rPr lang="ru-RU" sz="2400" dirty="0" smtClean="0"/>
              <a:t>бережливому производству ЗАО «Сибирская аграрная группа»</a:t>
            </a:r>
            <a:endParaRPr lang="ru-RU" sz="2400" dirty="0"/>
          </a:p>
        </p:txBody>
      </p:sp>
      <p:sp>
        <p:nvSpPr>
          <p:cNvPr id="26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Конкурс на участие в школе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0"/>
          <p:cNvSpPr txBox="1">
            <a:spLocks/>
          </p:cNvSpPr>
          <p:nvPr/>
        </p:nvSpPr>
        <p:spPr>
          <a:xfrm>
            <a:off x="1051560" y="723900"/>
            <a:ext cx="10043160" cy="18516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77 заявок</a:t>
            </a:r>
          </a:p>
          <a:p>
            <a:pPr algn="l">
              <a:defRPr sz="1800"/>
            </a:pP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участников (из них 4 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IT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defRPr sz="1800"/>
            </a:pP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Конкурс 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4000" b="0" dirty="0" smtClean="0">
                <a:latin typeface="Arial" pitchFamily="34" charset="0"/>
                <a:cs typeface="Arial" pitchFamily="34" charset="0"/>
              </a:rPr>
              <a:t>65</a:t>
            </a:r>
            <a:r>
              <a:rPr lang="ru-RU" sz="4000" b="0" dirty="0" smtClean="0">
                <a:latin typeface="Arial" pitchFamily="34" charset="0"/>
                <a:cs typeface="Arial" pitchFamily="34" charset="0"/>
              </a:rPr>
              <a:t> человека на место</a:t>
            </a:r>
            <a:endParaRPr lang="ru-RU" sz="40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99284"/>
              </p:ext>
            </p:extLst>
          </p:nvPr>
        </p:nvGraphicFramePr>
        <p:xfrm>
          <a:off x="779145" y="2575560"/>
          <a:ext cx="10587990" cy="32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57663" y="501797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63</a:t>
            </a:r>
            <a:endParaRPr lang="ru-RU" sz="4800" b="1" dirty="0"/>
          </a:p>
        </p:txBody>
      </p:sp>
      <p:sp>
        <p:nvSpPr>
          <p:cNvPr id="13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Заявки от иногородних участников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331437" y="838200"/>
            <a:ext cx="1085419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00" dirty="0" smtClean="0"/>
              <a:t>1 </a:t>
            </a:r>
            <a:r>
              <a:rPr lang="ru-RU" sz="4200" dirty="0"/>
              <a:t>–</a:t>
            </a:r>
            <a:r>
              <a:rPr lang="ru-RU" sz="4200" dirty="0" smtClean="0"/>
              <a:t> НГТУ (г. Нижний Новгород)</a:t>
            </a:r>
          </a:p>
          <a:p>
            <a:r>
              <a:rPr lang="ru-RU" sz="4200" dirty="0"/>
              <a:t>5 –</a:t>
            </a:r>
            <a:r>
              <a:rPr lang="ru-RU" sz="4200" dirty="0" smtClean="0"/>
              <a:t> </a:t>
            </a:r>
            <a:r>
              <a:rPr lang="ru-RU" sz="4200" dirty="0"/>
              <a:t>ДВФУ </a:t>
            </a:r>
            <a:r>
              <a:rPr lang="ru-RU" sz="4200" dirty="0" smtClean="0"/>
              <a:t>(г. Владивосток)</a:t>
            </a:r>
          </a:p>
          <a:p>
            <a:r>
              <a:rPr lang="ru-RU" sz="4200" dirty="0"/>
              <a:t>2 –</a:t>
            </a:r>
            <a:r>
              <a:rPr lang="ru-RU" sz="4200" dirty="0" smtClean="0"/>
              <a:t> </a:t>
            </a:r>
            <a:r>
              <a:rPr lang="ru-RU" sz="4200" dirty="0"/>
              <a:t>Казанский НИИ (г. Казань</a:t>
            </a:r>
            <a:r>
              <a:rPr lang="ru-RU" sz="4200" dirty="0" smtClean="0"/>
              <a:t>)</a:t>
            </a:r>
          </a:p>
          <a:p>
            <a:r>
              <a:rPr lang="ru-RU" sz="4200" dirty="0"/>
              <a:t>2 –</a:t>
            </a:r>
            <a:r>
              <a:rPr lang="ru-RU" sz="4200" dirty="0" smtClean="0"/>
              <a:t> Иногородние </a:t>
            </a:r>
            <a:r>
              <a:rPr lang="ru-RU" sz="4200" dirty="0"/>
              <a:t>коммерческие </a:t>
            </a:r>
            <a:r>
              <a:rPr lang="ru-RU" sz="4200" dirty="0" smtClean="0"/>
              <a:t>организации </a:t>
            </a:r>
            <a:br>
              <a:rPr lang="ru-RU" sz="4200" dirty="0" smtClean="0"/>
            </a:br>
            <a:r>
              <a:rPr lang="ru-RU" sz="4200" dirty="0" smtClean="0"/>
              <a:t>      (г. Архангельск, г. Барнаул)</a:t>
            </a:r>
          </a:p>
          <a:p>
            <a:r>
              <a:rPr lang="ru-RU" sz="4200" dirty="0"/>
              <a:t>1 </a:t>
            </a:r>
            <a:r>
              <a:rPr lang="ru-RU" sz="4200" dirty="0" smtClean="0"/>
              <a:t>– </a:t>
            </a:r>
            <a:r>
              <a:rPr lang="ru-RU" sz="4200" dirty="0" err="1" smtClean="0"/>
              <a:t>КузГТУ</a:t>
            </a:r>
            <a:r>
              <a:rPr lang="ru-RU" sz="4200" dirty="0" smtClean="0"/>
              <a:t> (г. Кемерово)</a:t>
            </a:r>
          </a:p>
          <a:p>
            <a:r>
              <a:rPr lang="ru-RU" sz="4200" dirty="0"/>
              <a:t>1 </a:t>
            </a:r>
            <a:r>
              <a:rPr lang="ru-RU" sz="4200" dirty="0" smtClean="0"/>
              <a:t>– </a:t>
            </a:r>
            <a:r>
              <a:rPr lang="ru-RU" sz="4200" dirty="0" err="1" smtClean="0"/>
              <a:t>ПензГУАС</a:t>
            </a:r>
            <a:r>
              <a:rPr lang="ru-RU" sz="4200" dirty="0" smtClean="0"/>
              <a:t> (г. Пенза)</a:t>
            </a:r>
          </a:p>
          <a:p>
            <a:r>
              <a:rPr lang="ru-RU" sz="4200" dirty="0" smtClean="0"/>
              <a:t>2 – </a:t>
            </a:r>
            <a:r>
              <a:rPr lang="ru-RU" sz="4200" dirty="0" err="1" smtClean="0"/>
              <a:t>ТюмГУ</a:t>
            </a:r>
            <a:r>
              <a:rPr lang="ru-RU" sz="4200" dirty="0" smtClean="0"/>
              <a:t> (г. Тюмень)</a:t>
            </a:r>
            <a:endParaRPr lang="ru-RU" sz="4200" dirty="0"/>
          </a:p>
        </p:txBody>
      </p:sp>
      <p:sp>
        <p:nvSpPr>
          <p:cNvPr id="10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Заявки от Томских участников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62830"/>
              </p:ext>
            </p:extLst>
          </p:nvPr>
        </p:nvGraphicFramePr>
        <p:xfrm>
          <a:off x="-121920" y="800121"/>
          <a:ext cx="11430000" cy="523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70320" y="466308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42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50838" y="1276257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11</a:t>
            </a:r>
            <a:endParaRPr lang="ru-RU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4379" y="39954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687" y="371017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0777" y="448706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970941" y="294013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1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0" y="14067"/>
            <a:ext cx="12192000" cy="786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Заявки от студентов ТГУ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AutoShape 10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data:image/jpeg;base64,/9j/4AAQSkZJRgABAQAAAQABAAD/2wCEAAkGBxQODxUPExAWFRIVEhYYFhUVFhQUGBUaGBUYFxkbFRsaISogGxsmHB0WITEhJyorLi46GCIzODMuNygtLisBCgoKDg0OGxAQGywkHyQsLDcsLCw0NCwsLCw0LCwsLCwsLCwsLCwsLCwsLCwsLCwsNCwsLCwsLCwsLCwsLCwsLP/AABEIAKkBKwMBIgACEQEDEQH/xAAcAAEAAgMBAQEAAAAAAAAAAAAABgcEBQgBAwL/xABFEAABAwIDBgMECAQCCQUAAAABAAIDBBEFEiEGEzFBUWEHInEUMkKBFRcjUlSRk9Jic4KxJDM0NUN0tMHD4fEWcqKys//EABgBAQEBAQEAAAAAAAAAAAAAAAABAgME/8QAHhEBAQADAQADAQEAAAAAAAAAAAECERIhAzFBURP/2gAMAwEAAhEDEQA/ALxREUBERAREQEREBERAREQEREBERAREQFWfizta6AtoqeQtku2SV7TYssQ5jR3JAcewA1DlNNq8dZh1I+odqRpG377z7rf+Z6AErnSrqXzSOlkcXSPcXOceZJuf/HJYzuvHT48d+uhtjNoW4lSNnFhIPLK0fC8cfkdHDsQt6ufdgNpThtWHOP2ElmTDoL+V/q0k/Iu7LoFrgRcG4PAhXG7iZ46r1ERaYEREBERAREQEREBERAREQEREBERAREQEREBERAREQEREBERAREQERQHxY2n9lp/Y43WmnacxB1ZFwJ7F2rR/UeQUt0sm7pAfEfab6Rq8rHXp4btjtwefik+fAdgOpUTRFxt29UmvBXH4RbT7+H2CR32kLbxk/FFwt6s0HoR0KpxZOGV76WZlREbSRuDmnl3B7EXB7Eq43VZyx3HT6LXbP4uyvpo6mP3XjUcS1w0c09wbhbFdnmEREBERAREQEREBERAREQEREBERAREQEREBERAREQEREBERAREQYWNYpHRU8lTKbMjbc9SeAaO5NgPVc44zib6yokqZD55HXtyaODWt7AWHyUw8WNp/aqj2ON32MDjmI4Pl4H5N1b6l3ZQJcs7t3+PHU2KbeGux4xF75pgfZ2AtFjbPI5vI/wAIOb1Le6iuD4ZJWVDKaIXfI6w6NHEud2AuT6Lo7BMLZRU8dNELMjbbu48S49ybk+qYY7X5MtRzrj+EPoKmSmk95h0dwD2nVrh2I/I3HJa9Xh4p7Me203tEbbzwAkAcXx8XN7ke8PQj4lR4KmU1Vxy3E38LNpvYqn2eR1oJ3Aa8GScGu9Do0/0nkrxXK5CvXwx2n9vpd1I69RAA11+L2/C/ueR7i/MLWF/GPkx/UzREXRxEREBERAREQEREBERAREQEREBERAREQEREBERAREQEREBRLxH2n+jqTKx1qia7Y+rR8T/6QRbuR3UnrKpkEbpZHBrGNLnOPAAC5K502qx1+I1b6l1wD5Y2n4GC+UevEnuSs5XUbwx3WoRFKvDrZn6RqwXt/wAPDZ0t+Dj8MfzPHsD1C5Sbei3U2n3hNsx7NB7ZI37adoyA8WRcR83aOPbL3VgLwBervJp5bd3YqJ8TtmPYKrfRttTzkubbgx/FzOw+IepHwq9lq9pcFZiFK+mfpmHldzY4atcPQ/mLjmplNxcMtVzWtns3jT8PqmVLNcps5v32H3m/Pl0IB5LDr6J9PK+CVuWSNxa4dx06g6EHmCF8Fwen7dQYfWsqImTxuzRyNDmnqD/Y9lkKoPCHabdSHD5HeSQl0JPwv4uZ6O4juDzcrfXeXcebLHV0IiKsiIiAiIgIiICIiAiIgIiICIiAiIgIiICIiAiIgIi0G2u0TcNpHTaGQ+WJp+J5Gl+w1cfTuEWTaC+MG0+Zww6J2jSHTkczxYz5aOP9PQqsF+5pXPc57nFz3OLnOPFxJuSe5K/C4W7r04zU0+tLTumkbFG0ue9wa1o5kmwXRWyWAtw2kZTtsXe9I/77z7x9OAHYBQbwf2YsDiUrdTdsAPIcHyfPVo7ZuoVpLphP1x+TLfgq38Vtr3U2Sjp5C2a7ZJHt4sAOZjfUkAkdBY6OUz2nxtmH0r6l+uUWY377z7rR6nj0AJ5LnOuq31Er5pHZpJHFzj1J6dByA5AAJndeHx479dD7IY+3EqRlQLB/uyMHwPHvD04EdiFulQHh5tN9G1Yzn/Dy2bL0b92T+knXsT0Cv4G6uN3Ezx1VbeL+zG9jGIRN88YtMB8UfJ3q3n2P8KqFdTSMDgWkAgixB1BB4grnrbrZs4ZVmMA7l93wn+G+rT3adPSx5rOc/W/jy/EfY8tIc0kOBBBGhBBuCDyIOq6E2E2kGJUjZCRvmeSZo0s4D3gPuuGo+Y5Lnpb/AGI2jOGVbZTfdOsyZo1uy/vAdWnUfMc1nG6rWeO46JRfiKQPaHNILXAEEaggi4IPRftdnnEREBERAREQEREBERAREQEREBERAREQEREBERB49waCSbAC5J0AHdc97ebSnE6svaTuI7shHa+r/VxAPoGjkp74vbT7mL6Pjd9pK28pHwx/d9Xf2B6hU+ued/Hb48f0W72O2ediVW2AXEY80rh8LAdbH7x4D1vyK0rQSbAEk6ADUk8gBzK6A8P9mRhtIGuA38lnynobaMB6NGnqXHms4zdbzy1Ejp4WxsbGxoaxrQ1rRoAALADtZfRFBfFXaf2Om9mjdaedpFxxZHwc7sT7o+Z5LrbqPPJu6Q3bTFX43iTKKnc3dsc5kWYkNe8NJe8kA6aEDQ6C/wAS+f1VV/Wn/Uf+xanw6/1tS/zHf/k9dDLGM69rrllz5FH/AFVV/Wn/AFH/ALFaGxFFVU1I2nqywuj8sbmOL7st5Q64Go4egHdSBFuYyMXO37FH9t9nBidI6LQSt80TjyeBwJ+64aH1vyCkCKsy6UX9V9f92L9X/sn1X1/3Yv1f+yvRFniN/wClRXw9w+ro6Y0tUG5Yz9k5r8/lPFh9Dw7G3JSpEWp4xbsRERBERAREQEREBERAREQEREBERAREQEREBazaPGWUFK+pk4NHlbwL3HRrR3J/LU8ls1RfiftP7dVbiN16eAkC3B8nBz+4Huj5n4lMrqNYY7qJ4jXPqZnzyuzSSOLnHueQ6ACwA6ALHRbDAMIfXVMdNH7zzq7iGNGrnHsB+eg5rg9P0mfhHsxv5vb5G/ZwutED8Un3u4b/AHI+6rlWJheHspIGU8TbRxtDWj+5PUk3JPMlZa7yajzZZbrExbEWUkD6iU2jjaXHr2A6kmwA6lc447iz66pkqZPeedBe4Y0aNaOwH56nmpn4t7T+0T+wxu+yhdeQj45eFvRnD1J+6FXq553br8eOpttNlsTbRVsNU9rnNjcSWttmN2Obpcgc1Z31vU34ao/KL96p1FJlY1cZftcX1vU34ao/KL96fW9Tfhqj8ov3qnUV7qf54ruwjxRpameODdSx7x2UPfu8oJ4A2cTqbDhzCnS5XV8eGu0/0hS5JHXqIbNkvxePhf8AMCx7g9QtY5b+2M8NexMERFtyEREBERAREQEREBERAREQEREBERAREQEREBERB86iESMcw3s5pabEtNiLGxGoPcaqKjw1w38Mf1p/3qXImpVls+kR+rXDvwx/Wn/etpgOytLh7nPp4cjngBxL3vNgb2Gcmwv042HQLdIpqHVF44XFl6iqIifDbDudO4nqZ6gk+pL9Sn1a4d+GP60/71LkU1Gur/UR+rXDvwx/Wn/en1a4d+GP60/71LkTUOr/AFEfq1w78Mf1p/3p9WuHfhj+tP8AvUuRNQ6v9RH6tcO/DH9af96z8F2No6GXfwROZJlLb72VwINrghziCNAfkFv0TUTqiIiqCIiAiIgIiICIiAiIgIiIIrju31LRTGnIkllb77YWB+Tn5iSB62vbmtns3tHBiUZlgcTlNnNcMrmki4uO45i4/JQrwdGeWulcPtnTNzdRd0jj/wDK/wCXZSauwiLDKKunpW7qV0EshcHOcc7WPc0gPJAsSTa1uyzLftuyTxJljYjiEdLEZppGxxt4ucbDXQDuSeSqmbbip+ioWMlc6seJZZZbMvFCyd7ASLZbmzWjTgDzIX62txSWTD8Ke/LK+R2c7wDI+QMDWl7RoRd5NuBsnRxUxwvb6nratlLTNkmzZs0oYWsjs0nz5rGxta9uJClirunxSswzEaeiqahlRDU6AtiZCY3E5RlDBqL5RryPK2vx/wDWUlLXYjvZC+KEAQQ2brI4gNa2wzG59bAE8kmX9Lj/ABZSKs9h8frJ4cS9omJlgj8oysG6eBPmAsORaON/dWqgxPEXYT9LfSTrxyBu63UdnDehhLzbU3d04C3dOjhcKKucf2tqJo8Ohp3CCSuaxz5LB+7Di1pDAdDqXd/KOF7jdbN0GIU1ZIyeo9oo8nke/IJM/lOgbqBq8G55Aiyu058SxFSuGeIFQ6gfAakur5ahrYnuEbQyMtZc5rBg1DhrqM11L9qDU0VJTxnFWRneO308oAlkbmvaJoa65a0npfK25FypMluFidoq02X2jkGLNom1j6qmkiJDpo929jg1ztPK0n3elvN2WrxraasbV1cc2IGi3RcaeIQNkEwu7JZ1tLgN8xJ97gLEJ0cXa31hY1ikdFTvqZSRGwC9tSbkAADmSSAtJ4bYlLV4ayaaQySF8gLiGgkCRwHugDgo/wCKuKRunpMPkkDIXSNlqDrpGDYDTXX7T5hqtvm0mPuk7wXFI62nZUxEmN4NrixFiQQRyIIIWaqx8HcVa11Rh+8ztY90kLvvtzZHEA8B7jrfxlfPBZcQxKsrYo8UdA2nqHNaNzFJ5TLK1oHC1gwdbqdeLcPatJFW+JVVbJjDcNZXujaaVhc8RxuJIbdzmgjRziOul1k7HY5UmSuoJp2ySU2bdzvAaNC4faW+EHKeup1Oiu058T9FTNZtHPBTGduNGarbILxxR56ctLgLZjGG3ym/LoORW/2w2jqgMLdBNuXVYGezWvbeTcAXDhchpedLi6nUXirHRV7heJ1VDjLMNnqjUxzRZ2uexrHMOWQ6W/8AY4W7jhbXWYTt/wCzz18dZUvNppG0wyXy5ZJW28jf5fHp6p1DirVRV3svjVVUYHNUOq2NqBI4CefK1jACy97NtexdbQ6kcVoJtqZqX2eWLFX1T3SNbPG6IiH+LdvLG6XuNNeB01CdHFXGirrxAxyqp66GEVJo6N7NagRCbz+YkEWJ5MFhb3r6jh+/DDHJ6uoq2S1ZqI4t2InljWXBdKMwAAIzANNjeyvXuk4utpVtNtHDhkbZZg/K+TIMjQ43yudrqNLNK12z23tLiE4p4RJnLXO8zQBZvHW5Wg8c/wDV8X+8/wDQlU/leWwFwOojJB7hqm7s1NbZKKnsMxHEZ8KkxP6ScDA4gR7qKz7ZS4uNtT5tBa3l73G0xHauojGHYmZC2lmAZUxANyBwJDnAkZhpncBf/ZDqbul4Waig0GMT1GIYgWTEU1JTljWgNsZspOa9r3aWvFr24KJRYpiTsJdin0o6zXhm63MVzeRsd89v4r2y8kuRMFzIq02px6qjoMMfFUuZLUNjEjw1hLi6NmpBFuJJ0svaKrrqTHKegmxB1RHJG57vso4wfJNYWFzoWA3unRwspFWuOYnIK6dkuMiBjf8AJhpmGV7dP9sBGbciRc8eSj2H+KtXHE1j2RyOA1e4EF2vMNsO2g5J1Di1McQ2Iniq5KvD632d0xJkY5ge0km5IuCOJJsQbXNiAbLYUOzVQKOqgnr3Ty1Mb25nNsyIujLPI0HhqCQLDTQC5JlSK6idVAcM8Odxh9RTb5rp6iwMuQ2a1rgWtDb3txJ11v2CzsQ2IE+GwUTpsstOGmOZrdMzQRq2/A9L8h0UwROYdVDMO2RqJK2Ourqpsz4W2iZGzI0HXzO6nW9rcba2Fl+KfYIfSz8Rlla9heZGRZSLPsA0uN7G2p4cbdFNkTmHVQii2Xdh8WJzOla8VLJXgBpbk0mdY3Jv74/JRTZHZyrxHCmwNrGR0j5XFzDHmeMsl9DzBcA7iPy0Vvyxh7SxwBa4EEEXBBFiCOYXyoaGOnZu4YmRsBJDGNDGgnU6DRTle6jO0GxDZ4aZsEphmow0QSEZ9G5dHjnq1pv66G5CzcBw6uZKZautZK3IWiKOIMaDcHOXcb6Wtw1UhRXTPVV/QeHRZhc2Hvna50kwlZIGEBhDWAaE6+6QdeDivrjGxE9RDREVTfaqMAB7mEskyuaWlwvcEZG3431U7ROYvdQyh2SqPpKLEqirjkeyMtcxkRYBdr2gM8x0Ga+tydewDDdiXMdXSzSslnqw8Nfk0iDg6wFyTpdo9GNUzROYdVo9jMCdh1G2ldIJC1zzmALQczy7gSeqwKTZAHEZ6+pcyYSNDYoyy4jaLDXNcE2A1sOLuqlaJpOqh82xeTFIsQpnsha1oEkQZYP0c11spAF2kcuLQVk7J7LuoKmsndK14qZc4AaW5PPK6xJJv74HyUnRNQ6qrcdhnftIG00rYpvZgQ57c7bBrrgjv1W+wXYYxw1YqKgyT1rXNkka3KGh2b3R6uJ5DQC2ilX0bDvvadyzf5cu9ytz26ZuNuyyk5W5fxXDdgqw0Jw51dCKcOzNDYTmcd5n85LtBe5sNb21sLLA8RKF8JwembIBIwiNsmW4D2upmB+U8QDY2VrLErcMhncx8sMcjo3Zo3PY1xYbg3YSPKbhpuOgUuPizO79RnBNkpxX/SNZUtmmazJG2NmRrRYi/wCTnafxHVfXZvZJ1HJXPMzX+1vc5oDSMl3SusddffHTgpYiuonVQSl8Py3CH4a6oBc6XeNkawgAgtIBaTqNOvNY1ZsLWVMEEE1bFkp3M3bWQkAhrct3OvcutYaADjx5WIsTEsSjpmh0hd5nZWtYx8r3GxNmsYC46AnQaAEpzDqtFXbKuqcVjr5ZGuhhjyxwlpNjY+ZxJtxJPD4W9F7stss6hq6yoMrXNqZMzWNaW5BnkdY66++By4Lf0NWJ2bwNe0EkWkY+J2n8LwHAeoWQmom79Iv4gbLOxamZAyZsRbLnzOaXg/ZvZawI+9f5Lf1bbQPHSN3/ANSsleOaCLEXB0I6q6N/imdh8Bq6/C3QxVbIqZ8pEjDHmdcBhJaRxB00uOHdSvbOGipcJdhr52tfHTh0TXOG8c5h8pA5lzgQbdXcgVM8Pw+KmZu4YmRMvfLG1rG3POw0voF+K7CYKgtdNTxSlvumRjHlvpmGizz41c91FvD3BSzCCHaS1Qkkc43J+0GVhPM+XKfmV+IthXtwZ2F+0NzukDt5kNhaVslst7/DbjzU4RXmJ1doZjGxb6imoYBO1ppN3mcWkiTI1rdBfS+XvxWZW7MOlxeHE960NiiyGPKbnSUXDr2H+YOXJSdE1DqoLTbG1VLWVE9LWRsjqXlz88W8kZdznnJrYkFzrE6ai4NlHB4PyjQVkdv5bv3K3UU5i90REWmBERB8K7/KfZrnnI7ysdlc7Q6NdcZXHgDcW6hQqKkkjiqxFSu3LzTZGZJIAPORLeIOD5C1mVznAje+7yuZ4vE0sukEpsPmEVUyOIta59I6INgMDCRIN45kWYlvAXBIJt3BXtZBkFJHPC95NfNvwAX+0E007t4G/HGRlO71yhuXXLrOlpMd/wBKw/8A3qT/AIKpU0srSPpZ446dzI5GMZXzPa3I6V0ULoJ2sDowb5S5ws2/lD2iwy2GwwqGWonLqqDyup3MILLNeBO7KXMJdlJZldlJNr/ISZeppOkLiwYx0LQKc61RM7GANfLC2okyg6guaGlpy82gtsb2PzqcOlME4ghfHTuqYHNhLS0mNuTfZIszS1hPGPy5sr9PPrOF4ml6aDZGlMQm8rmxukBY0xbhgswBxijLi5jSeRy6gm2tzo8SopX1JlbTkSNroSHNikc/dCaMOd7Q5+XdmMG8TBpcgjiVPF4mk6RWho5W17pJI3OhNRLu9D9m4xx2kcPiaQ17A4WyknjnJbiYNM6MYbFJHKx0bHRyF8bwM5hsBmIsdQdVNVj1fFn8wf2KaXaH4Rh9SZKKWRj2tinlZkvwYYKi8sgHNz92Gg3sAOGYgfTB8Pe19N9hI2rZK41c5BAlbkkDrv4Stc8sLWi+XTRuWymi9TR0htBh9U11EXm8bKydzmCNzXMa6KqDXSPLyHNu5otlHvN6LGwPDZmVERex4nbNIZpBCW52kSf5kxktJGbtysAJb5fK3KbTpE0dILgFNndC+KCQTNrKgyzkGxiEk7S0v+Np8oEeuUgGwtdZFBh9U00xcfs24hUPLN24PY1xqsrnvzkFpzNsMo95vRbnZD/RB/Oqf+JlW6SQt9Qqgw94kh/w8jattU5085ByvjvJe8l7SMcC0Nj1y3b5W5dPlheGzNqWOex4nFVI6SUQm7oy6QjPOZMr4i0tAjAJb5fKMtxOl4mjpodpKfPJAZInTUzTJvY2tMnmLRu3PjGr2jzi1jYuabaXGoGFvyU75YZHQMqKi8Or3thkzboPYCS5os3yC5AIFvKQJqiuk2hkcEsYppN1NumYjM8R2c98cDqeoYzM0XOXO5pDfhDmiwtYfnCp3MfStfHMy1XVkl8bwLTPmdFcnTUObpyU2WNWfB/Mb/zU0vSHbN4bMyaAyNcJ2l/tMghy7zyPB3kxeRKwuLXNDRcWbo0AhZez+HgGNktI81OWQVUzgWtkuCCXO4TNcbZW65QfhtZS9E0dIZLgmShrBHThsr5JQzKzzOZnBaABqW24BY0OH1G7qWsidunSUrsscbqUPY2X/ERxxOcSCYxq64z5sulrmdomjpoNnKbJPO6OJ0NI5sIjjLDEN4N5vXtjNixpBiHAXLCbczIERVLRERE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6151849"/>
            <a:ext cx="621059" cy="4972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697251"/>
              </p:ext>
            </p:extLst>
          </p:nvPr>
        </p:nvGraphicFramePr>
        <p:xfrm>
          <a:off x="460375" y="1035969"/>
          <a:ext cx="10725785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752600" y="524220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19</a:t>
            </a:r>
            <a:endParaRPr lang="ru-RU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5536029" y="103596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12</a:t>
            </a:r>
            <a:endParaRPr lang="ru-RU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8310" y="235581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1190" y="190746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24096" y="14743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1683176" y="11847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1957496" y="956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2296" y="7275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2658536" y="57519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3039536" y="4837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3451016" y="4380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</a:t>
            </a:r>
            <a:endParaRPr lang="ru-RU" sz="4800" dirty="0"/>
          </a:p>
        </p:txBody>
      </p:sp>
      <p:sp>
        <p:nvSpPr>
          <p:cNvPr id="33" name="Shape 14"/>
          <p:cNvSpPr/>
          <p:nvPr/>
        </p:nvSpPr>
        <p:spPr>
          <a:xfrm>
            <a:off x="1408856" y="6185723"/>
            <a:ext cx="5074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Региональной зимней школы по направлению 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«Бережливое производство»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Lean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школы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1391</TotalTime>
  <Words>660</Words>
  <Application>Microsoft Office PowerPoint</Application>
  <PresentationFormat>Произвольный</PresentationFormat>
  <Paragraphs>170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Microsoft Office</cp:lastModifiedBy>
  <cp:revision>97</cp:revision>
  <dcterms:created xsi:type="dcterms:W3CDTF">2015-09-03T07:45:20Z</dcterms:created>
  <dcterms:modified xsi:type="dcterms:W3CDTF">2016-10-04T14:19:14Z</dcterms:modified>
</cp:coreProperties>
</file>