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5" r:id="rId4"/>
    <p:sldId id="266" r:id="rId5"/>
    <p:sldId id="264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ediation_tsu" TargetMode="External"/><Relationship Id="rId2" Type="http://schemas.openxmlformats.org/officeDocument/2006/relationships/hyperlink" Target="https://vk.com/mediation_toms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mediation-tsu@mail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8" y="0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5384800" y="5410636"/>
            <a:ext cx="6807200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Разработка и апробация практики  эффективного разрешения конфликтных ситуаций в студенческой среде </a:t>
            </a:r>
          </a:p>
          <a:p>
            <a:pPr algn="r"/>
            <a:r>
              <a:rPr lang="ru-RU" sz="1600" b="1" dirty="0" smtClean="0"/>
              <a:t>                  				 Подкладова Татьяна Дмитриевна</a:t>
            </a:r>
            <a:endParaRPr lang="en-US" sz="1600" b="1" dirty="0" smtClean="0"/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600" b="1" dirty="0" smtClean="0"/>
              <a:t>      Щелин Игорь Владимирович	</a:t>
            </a:r>
            <a:endParaRPr lang="en-US" sz="1600" b="1" dirty="0" smtClean="0"/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600" b="1" dirty="0" err="1" smtClean="0"/>
              <a:t>Пучкина</a:t>
            </a:r>
            <a:r>
              <a:rPr lang="ru-RU" sz="1600" b="1" dirty="0" smtClean="0"/>
              <a:t> Юлия Александровна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369440" y="0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endParaRPr lang="ru-RU" sz="54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778934" y="1724451"/>
            <a:ext cx="10380134" cy="3948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Цель:	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исследование возможностей развития благоприятной </a:t>
            </a:r>
            <a:r>
              <a:rPr lang="ru-RU" sz="1900" dirty="0" err="1" smtClean="0">
                <a:solidFill>
                  <a:schemeClr val="tx1"/>
                </a:solidFill>
                <a:latin typeface="+mn-lt"/>
              </a:rPr>
              <a:t>кампусной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 среды в ТГУ через внедрение практики эффективного разрешения конфликтных ситуаций среди студентов. </a:t>
            </a:r>
          </a:p>
          <a:p>
            <a:pPr lvl="0" algn="just"/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Задачи:  </a:t>
            </a:r>
          </a:p>
          <a:p>
            <a:pPr lvl="0" algn="just"/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проведение исследования показателей психологической безопасности, мотивации обучения, психологического микроклимата студенческой группы, особенностей учебной и социально-психологической адаптации первокурсников, </a:t>
            </a:r>
            <a:r>
              <a:rPr lang="ru-RU" sz="1900" dirty="0" err="1" smtClean="0">
                <a:solidFill>
                  <a:schemeClr val="tx1"/>
                </a:solidFill>
                <a:latin typeface="+mn-lt"/>
              </a:rPr>
              <a:t>референтной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 значимости университета и факультета/института;</a:t>
            </a:r>
          </a:p>
          <a:p>
            <a:pPr lvl="0" algn="just"/>
            <a:r>
              <a:rPr lang="ru-RU" sz="1900" dirty="0" smtClean="0">
                <a:solidFill>
                  <a:schemeClr val="tx1"/>
                </a:solidFill>
                <a:latin typeface="+mn-lt"/>
              </a:rPr>
              <a:t>разработка рекомендаций по нивелированию угроз психологической безопасности студентов;</a:t>
            </a:r>
          </a:p>
          <a:p>
            <a:pPr lvl="0" algn="just"/>
            <a:r>
              <a:rPr lang="ru-RU" sz="1900" dirty="0" smtClean="0">
                <a:solidFill>
                  <a:schemeClr val="tx1"/>
                </a:solidFill>
                <a:latin typeface="+mn-lt"/>
              </a:rPr>
              <a:t>создание студенческой службы </a:t>
            </a:r>
            <a:r>
              <a:rPr lang="ru-RU" sz="1900" dirty="0" err="1" smtClean="0">
                <a:solidFill>
                  <a:schemeClr val="tx1"/>
                </a:solidFill>
                <a:latin typeface="+mn-lt"/>
              </a:rPr>
              <a:t>конфликтологической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 помощи из студентов-медиаторов;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повышение осведомленности студентов и сотрудников ТГУ о конструктивном разрешении конфликтов и формирование у них навыков эффективного общения.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800" y="658968"/>
            <a:ext cx="10955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Цель и задачи проекта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8965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369440" y="0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endParaRPr lang="ru-RU" sz="54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778934" y="1724451"/>
            <a:ext cx="10380134" cy="3948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ru-RU" sz="6400" b="1" dirty="0" smtClean="0">
                <a:solidFill>
                  <a:schemeClr val="tx1"/>
                </a:solidFill>
              </a:rPr>
              <a:t>П</a:t>
            </a:r>
            <a:r>
              <a:rPr lang="ru-RU" sz="6400" dirty="0" smtClean="0">
                <a:solidFill>
                  <a:schemeClr val="tx1"/>
                </a:solidFill>
              </a:rPr>
              <a:t>роведение  исследование «Психологическая безопасность  студентов вуза»(</a:t>
            </a:r>
            <a:r>
              <a:rPr lang="ru-RU" sz="6400" dirty="0" smtClean="0">
                <a:solidFill>
                  <a:schemeClr val="tx1"/>
                </a:solidFill>
              </a:rPr>
              <a:t>3</a:t>
            </a:r>
            <a:r>
              <a:rPr lang="en-US" sz="6400" dirty="0" smtClean="0">
                <a:solidFill>
                  <a:schemeClr val="tx1"/>
                </a:solidFill>
              </a:rPr>
              <a:t>19</a:t>
            </a:r>
            <a:r>
              <a:rPr lang="ru-RU" sz="6400" dirty="0" smtClean="0">
                <a:solidFill>
                  <a:schemeClr val="tx1"/>
                </a:solidFill>
              </a:rPr>
              <a:t> </a:t>
            </a:r>
            <a:r>
              <a:rPr lang="ru-RU" sz="6400" dirty="0" smtClean="0">
                <a:solidFill>
                  <a:schemeClr val="tx1"/>
                </a:solidFill>
              </a:rPr>
              <a:t>студентов, </a:t>
            </a:r>
            <a:r>
              <a:rPr lang="en-US" sz="6400" dirty="0" smtClean="0">
                <a:solidFill>
                  <a:schemeClr val="tx1"/>
                </a:solidFill>
              </a:rPr>
              <a:t>7</a:t>
            </a:r>
            <a:r>
              <a:rPr lang="ru-RU" sz="6400" dirty="0" smtClean="0">
                <a:solidFill>
                  <a:schemeClr val="tx1"/>
                </a:solidFill>
              </a:rPr>
              <a:t> </a:t>
            </a:r>
            <a:r>
              <a:rPr lang="ru-RU" sz="6400" dirty="0" smtClean="0">
                <a:solidFill>
                  <a:schemeClr val="tx1"/>
                </a:solidFill>
              </a:rPr>
              <a:t>факультетов).    Результаты  представлены  на факультеты, опубликованы в  статье.  Разработаны  рекомендации по нивелированию угроз психологической безопасности студентов;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ru-RU" sz="6400" b="1" dirty="0" smtClean="0">
                <a:solidFill>
                  <a:schemeClr val="tx1"/>
                </a:solidFill>
              </a:rPr>
              <a:t>З</a:t>
            </a:r>
            <a:r>
              <a:rPr lang="ru-RU" sz="6400" dirty="0" smtClean="0">
                <a:solidFill>
                  <a:schemeClr val="tx1"/>
                </a:solidFill>
              </a:rPr>
              <a:t>накомство с практикой  конструктивного разрешения конфликтов и применения медиативных технологий в образовательных учреждениях.  Участие в конференции  «Доказательное проектирование о оценка социальных программ и политик»(г. Москва),  рабочие встречи в Центре судебно-правовой реформы(г. Москва);</a:t>
            </a:r>
          </a:p>
          <a:p>
            <a:pPr algn="just"/>
            <a:r>
              <a:rPr lang="ru-RU" sz="6400" b="1" dirty="0" smtClean="0">
                <a:solidFill>
                  <a:schemeClr val="tx1"/>
                </a:solidFill>
              </a:rPr>
              <a:t>Р</a:t>
            </a:r>
            <a:r>
              <a:rPr lang="ru-RU" sz="6400" dirty="0" smtClean="0">
                <a:solidFill>
                  <a:schemeClr val="tx1"/>
                </a:solidFill>
              </a:rPr>
              <a:t>азработка и проведение тренинга «Навыки конструктивного разрешения конфликтов в студенческой среде» в объеме 24 часов.  Тренинг прошли и получили сертификаты  14 человек; </a:t>
            </a:r>
          </a:p>
          <a:p>
            <a:pPr algn="just"/>
            <a:r>
              <a:rPr lang="ru-RU" sz="6400" b="1" dirty="0" smtClean="0">
                <a:solidFill>
                  <a:schemeClr val="tx1"/>
                </a:solidFill>
              </a:rPr>
              <a:t>П</a:t>
            </a:r>
            <a:r>
              <a:rPr lang="ru-RU" sz="6400" dirty="0" smtClean="0">
                <a:solidFill>
                  <a:schemeClr val="tx1"/>
                </a:solidFill>
              </a:rPr>
              <a:t>роведение секции  «Служба разрешения конфликтов в учреждениях профессионального образования»  в рамках межрегионального семинара «Создание условий для реализации прав несовершеннолетних, находящихся в конфликте с окружением и законом» прошедшего  на базе  НИ ТГУ;</a:t>
            </a:r>
          </a:p>
          <a:p>
            <a:pPr algn="just"/>
            <a:r>
              <a:rPr lang="ru-RU" sz="6400" b="1" dirty="0" smtClean="0">
                <a:solidFill>
                  <a:schemeClr val="tx1"/>
                </a:solidFill>
              </a:rPr>
              <a:t>П</a:t>
            </a:r>
            <a:r>
              <a:rPr lang="ru-RU" sz="6400" dirty="0" smtClean="0">
                <a:solidFill>
                  <a:schemeClr val="tx1"/>
                </a:solidFill>
              </a:rPr>
              <a:t>роведение  мини-тренингов и информационно-просветительских занятий с кураторами(июль-сентябрь):  6 занятий, общая численность участников – не менее 80 человек;</a:t>
            </a:r>
          </a:p>
          <a:p>
            <a:pPr algn="just"/>
            <a:r>
              <a:rPr lang="ru-RU" sz="6400" b="1" dirty="0" smtClean="0">
                <a:solidFill>
                  <a:schemeClr val="tx1"/>
                </a:solidFill>
              </a:rPr>
              <a:t>С</a:t>
            </a:r>
            <a:r>
              <a:rPr lang="ru-RU" sz="6400" dirty="0" smtClean="0">
                <a:solidFill>
                  <a:schemeClr val="tx1"/>
                </a:solidFill>
              </a:rPr>
              <a:t>оздание и поддержка групп в социальных сетях :  Служба медиации ТГУ </a:t>
            </a:r>
            <a:r>
              <a:rPr lang="en-US" sz="6400" dirty="0" smtClean="0">
                <a:solidFill>
                  <a:schemeClr val="tx1"/>
                </a:solidFill>
                <a:hlinkClick r:id="rId2"/>
              </a:rPr>
              <a:t>https://vk.com/mediation_tomsk</a:t>
            </a:r>
            <a:r>
              <a:rPr lang="ru-RU" sz="6400" dirty="0" smtClean="0">
                <a:solidFill>
                  <a:schemeClr val="tx1"/>
                </a:solidFill>
              </a:rPr>
              <a:t> , Сообщество волонтеров –медиаторов ТГУ  (закрытая группа)  </a:t>
            </a:r>
            <a:r>
              <a:rPr lang="en-US" sz="6400" dirty="0" smtClean="0">
                <a:solidFill>
                  <a:schemeClr val="tx1"/>
                </a:solidFill>
                <a:hlinkClick r:id="rId3"/>
              </a:rPr>
              <a:t>https://vk.com/mediation_tsu</a:t>
            </a:r>
            <a:r>
              <a:rPr lang="ru-RU" sz="6400" dirty="0" smtClean="0">
                <a:solidFill>
                  <a:schemeClr val="tx1"/>
                </a:solidFill>
              </a:rPr>
              <a:t> ,  электронная почта службы: </a:t>
            </a:r>
            <a:r>
              <a:rPr lang="ru-RU" sz="6400" u="sng" dirty="0" err="1" smtClean="0">
                <a:solidFill>
                  <a:schemeClr val="tx1"/>
                </a:solidFill>
                <a:hlinkClick r:id="rId4"/>
              </a:rPr>
              <a:t>mediation-tsu@mail.ru</a:t>
            </a:r>
            <a:r>
              <a:rPr lang="ru-RU" sz="64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6400" b="1" dirty="0" smtClean="0">
                <a:solidFill>
                  <a:schemeClr val="tx1"/>
                </a:solidFill>
              </a:rPr>
              <a:t>И</a:t>
            </a:r>
            <a:r>
              <a:rPr lang="ru-RU" sz="6400" dirty="0" smtClean="0">
                <a:solidFill>
                  <a:schemeClr val="tx1"/>
                </a:solidFill>
              </a:rPr>
              <a:t>нформационное сопровождение реализации проекта на сайте ТГУ и  в социальных сетях.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1800" dirty="0" smtClean="0"/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ru-RU" sz="1800" dirty="0" smtClean="0"/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ru-RU" sz="1800" dirty="0" smtClean="0"/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ru-RU" sz="1900" dirty="0" smtClean="0">
              <a:solidFill>
                <a:schemeClr val="tx1"/>
              </a:solidFill>
              <a:latin typeface="+mn-lt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	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800" y="658968"/>
            <a:ext cx="109558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2400" b="1" dirty="0" smtClean="0"/>
              <a:t>Основные мероприятия и результаты проекта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8965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369440" y="0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endParaRPr lang="ru-RU" sz="54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821268" y="1749851"/>
            <a:ext cx="10380134" cy="3948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b="1" dirty="0" smtClean="0">
                <a:solidFill>
                  <a:schemeClr val="tx1"/>
                </a:solidFill>
                <a:latin typeface="+mn-lt"/>
              </a:rPr>
              <a:t>Р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азработка и ведение  </a:t>
            </a:r>
            <a:r>
              <a:rPr lang="ru-RU" sz="1900" dirty="0" err="1" smtClean="0">
                <a:solidFill>
                  <a:schemeClr val="tx1"/>
                </a:solidFill>
                <a:latin typeface="+mn-lt"/>
              </a:rPr>
              <a:t>кампусного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 курса «Конструктивное разрешение конфликтных ситуаций(медиация)»;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b="1" dirty="0" smtClean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роведение исследования психологической безопасности преподавателей и сотрудников ТГУ;</a:t>
            </a:r>
            <a:endParaRPr lang="en-US" sz="1900" dirty="0" smtClean="0">
              <a:solidFill>
                <a:schemeClr val="tx1"/>
              </a:solidFill>
              <a:latin typeface="+mn-lt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b="1" dirty="0" smtClean="0">
                <a:latin typeface="+mn-lt"/>
              </a:rPr>
              <a:t>И</a:t>
            </a:r>
            <a:r>
              <a:rPr lang="ru-RU" sz="1900" dirty="0" smtClean="0">
                <a:latin typeface="+mn-lt"/>
              </a:rPr>
              <a:t>зучение показателей психологической безопасности студентов на всех факультетах с включением таких показателей как конфессиональная и этническая толерантность</a:t>
            </a:r>
            <a:endParaRPr lang="ru-RU" sz="1900" dirty="0" smtClean="0">
              <a:solidFill>
                <a:schemeClr val="tx1"/>
              </a:solidFill>
              <a:latin typeface="+mn-lt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b="1" dirty="0" smtClean="0">
                <a:solidFill>
                  <a:schemeClr val="tx1"/>
                </a:solidFill>
                <a:latin typeface="+mn-lt"/>
              </a:rPr>
              <a:t>Р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азработка  и издание пособия «Психологическая безопасность и конструктивное разрешение  конфликтов»;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b="1" dirty="0" smtClean="0">
                <a:solidFill>
                  <a:schemeClr val="tx1"/>
                </a:solidFill>
                <a:latin typeface="+mn-lt"/>
              </a:rPr>
              <a:t>И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нформирование и просвещение университетского сообщества  о возможностях конструктивного  разрешения конфликтных ситуаций;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b="1" dirty="0" smtClean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родвижение службы медиации ТГУ</a:t>
            </a: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в студенческой среде, поддержка волонтеров-медиаторов;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1900" b="1" dirty="0" smtClean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родвижение медиации в региональной и профессиональной среде через курсы повышения квалификации специалистов системы среднего образования, поддержку и сопровождение действующих служб медиации в образовательных учреждениях.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1900" dirty="0" smtClean="0">
              <a:solidFill>
                <a:schemeClr val="tx1"/>
              </a:solidFill>
              <a:latin typeface="+mn-lt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800" y="658968"/>
            <a:ext cx="10955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Дальнейшие планы и действия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8965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xmlns="" val="2602012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380</Words>
  <Application>Microsoft Office PowerPoint</Application>
  <PresentationFormat>Произвольный</PresentationFormat>
  <Paragraphs>53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Vetal</cp:lastModifiedBy>
  <cp:revision>38</cp:revision>
  <dcterms:created xsi:type="dcterms:W3CDTF">2015-09-03T07:45:20Z</dcterms:created>
  <dcterms:modified xsi:type="dcterms:W3CDTF">2016-10-06T08:06:55Z</dcterms:modified>
</cp:coreProperties>
</file>