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7" r:id="rId2"/>
    <p:sldId id="265" r:id="rId3"/>
    <p:sldId id="266" r:id="rId4"/>
    <p:sldId id="267" r:id="rId5"/>
    <p:sldId id="268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-468" y="-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5A58A-D487-4C8B-8AB7-DD3BB4E27805}" type="datetimeFigureOut">
              <a:rPr lang="ru-RU" smtClean="0"/>
              <a:pPr/>
              <a:t>06.10.2016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7496-D497-4B2D-864E-1752345ED5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243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шабл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890519" y="6044768"/>
            <a:ext cx="2743200" cy="365125"/>
          </a:xfrm>
        </p:spPr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674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7933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650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80260" y="0"/>
            <a:ext cx="10371178" cy="1569999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6700" dirty="0" err="1"/>
              <a:t>Образец</a:t>
            </a:r>
            <a:r>
              <a:rPr sz="6700" dirty="0"/>
              <a:t> </a:t>
            </a:r>
            <a:r>
              <a:rPr sz="6700" dirty="0" err="1"/>
              <a:t>заголовка</a:t>
            </a:r>
            <a:endParaRPr sz="6700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80261" y="1571469"/>
            <a:ext cx="9151040" cy="2229834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535353"/>
                </a:solidFill>
              </a:rPr>
              <a:t>Образец</a:t>
            </a:r>
            <a:r>
              <a:rPr sz="2700" dirty="0">
                <a:solidFill>
                  <a:srgbClr val="535353"/>
                </a:solidFill>
              </a:rPr>
              <a:t> </a:t>
            </a:r>
            <a:r>
              <a:rPr sz="2700" dirty="0" err="1">
                <a:solidFill>
                  <a:srgbClr val="535353"/>
                </a:solidFill>
              </a:rPr>
              <a:t>подзаголовка</a:t>
            </a:r>
            <a:endParaRPr sz="2700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8857464" y="6223477"/>
            <a:ext cx="2745313" cy="249997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9378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9839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859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1535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8052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800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3757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502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762AA-6FF4-4CA2-8039-65A321A800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415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nnomap.tsu.ru/UploadFiles/13017.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86242" cy="528186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40" y="5424455"/>
            <a:ext cx="2665723" cy="1184877"/>
          </a:xfrm>
          <a:prstGeom prst="rect">
            <a:avLst/>
          </a:prstGeom>
        </p:spPr>
      </p:pic>
      <p:sp>
        <p:nvSpPr>
          <p:cNvPr id="11" name="Shape 179"/>
          <p:cNvSpPr txBox="1">
            <a:spLocks/>
          </p:cNvSpPr>
          <p:nvPr/>
        </p:nvSpPr>
        <p:spPr>
          <a:xfrm>
            <a:off x="7489148" y="5410636"/>
            <a:ext cx="4702852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Третий грантовый конкурс инициативных проектов по развитию университета</a:t>
            </a:r>
            <a:br>
              <a:rPr lang="ru-RU" sz="1800" dirty="0" smtClean="0">
                <a:latin typeface="Arial" pitchFamily="34" charset="0"/>
                <a:cs typeface="Arial" pitchFamily="34" charset="0"/>
              </a:rPr>
            </a:b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Отчетная конференция  06.10.2016г.  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Е.А.Другова</a:t>
            </a:r>
            <a:endParaRPr lang="ru-RU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269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C:\Users\user\Desktop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8316" y="1"/>
            <a:ext cx="5213682" cy="4250574"/>
          </a:xfrm>
          <a:prstGeom prst="rect">
            <a:avLst/>
          </a:prstGeom>
          <a:noFill/>
        </p:spPr>
      </p:pic>
      <p:sp>
        <p:nvSpPr>
          <p:cNvPr id="5" name="Текст 2"/>
          <p:cNvSpPr>
            <a:spLocks noGrp="1"/>
          </p:cNvSpPr>
          <p:nvPr>
            <p:ph type="body" idx="1"/>
          </p:nvPr>
        </p:nvSpPr>
        <p:spPr>
          <a:xfrm>
            <a:off x="450444" y="693104"/>
            <a:ext cx="6325741" cy="4261773"/>
          </a:xfrm>
        </p:spPr>
        <p:txBody>
          <a:bodyPr>
            <a:normAutofit/>
          </a:bodyPr>
          <a:lstStyle/>
          <a:p>
            <a:pPr lvl="0" algn="ctr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Рост конкуренции за лучшие кадры </a:t>
            </a:r>
            <a:r>
              <a:rPr lang="ru-RU" sz="2000" dirty="0" smtClean="0"/>
              <a:t>в России и мире</a:t>
            </a:r>
            <a:endParaRPr lang="ru-RU" sz="2000" dirty="0" smtClean="0"/>
          </a:p>
          <a:p>
            <a:pPr lvl="0" algn="ctr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Необходимость прироста качества научных </a:t>
            </a:r>
            <a:r>
              <a:rPr lang="ru-RU" sz="2000" dirty="0" smtClean="0"/>
              <a:t>исследований</a:t>
            </a:r>
            <a:endParaRPr lang="ru-RU" sz="2000" dirty="0" smtClean="0"/>
          </a:p>
          <a:p>
            <a:pPr lvl="0" algn="ctr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Сложность с поиском и наймом </a:t>
            </a:r>
            <a:r>
              <a:rPr lang="ru-RU" sz="2000" dirty="0" err="1" smtClean="0"/>
              <a:t>академич</a:t>
            </a:r>
            <a:r>
              <a:rPr lang="ru-RU" sz="2000" dirty="0" smtClean="0"/>
              <a:t>. «звезд</a:t>
            </a:r>
            <a:r>
              <a:rPr lang="ru-RU" sz="2000" dirty="0" smtClean="0"/>
              <a:t>»</a:t>
            </a:r>
          </a:p>
          <a:p>
            <a:pPr lvl="0" algn="ctr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Целевые показатели программы 5/100 </a:t>
            </a:r>
          </a:p>
          <a:p>
            <a:pPr lvl="0" algn="ctr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err="1" smtClean="0"/>
              <a:t>Исчерпаемость</a:t>
            </a:r>
            <a:r>
              <a:rPr lang="ru-RU" sz="2000" dirty="0" smtClean="0"/>
              <a:t> текущих </a:t>
            </a:r>
            <a:r>
              <a:rPr lang="ru-RU" sz="2000" dirty="0" smtClean="0"/>
              <a:t>ресурсов</a:t>
            </a:r>
            <a:endParaRPr lang="ru-RU" sz="2000" dirty="0" smtClean="0"/>
          </a:p>
          <a:p>
            <a:pPr algn="ctr">
              <a:spcBef>
                <a:spcPts val="600"/>
              </a:spcBef>
              <a:buFont typeface="Arial" pitchFamily="34" charset="0"/>
              <a:buChar char="•"/>
            </a:pPr>
            <a:r>
              <a:rPr lang="ru-RU" sz="2000" dirty="0" smtClean="0"/>
              <a:t>Оформление </a:t>
            </a:r>
            <a:r>
              <a:rPr lang="ru-RU" sz="2000" dirty="0" smtClean="0"/>
              <a:t> новой деятельности </a:t>
            </a:r>
            <a:r>
              <a:rPr lang="ru-RU" sz="2000" dirty="0" smtClean="0"/>
              <a:t>по </a:t>
            </a:r>
            <a:r>
              <a:rPr lang="ru-RU" sz="2000" dirty="0" err="1" smtClean="0"/>
              <a:t>рекрутингу</a:t>
            </a:r>
            <a:r>
              <a:rPr lang="ru-RU" sz="2000" dirty="0" smtClean="0"/>
              <a:t>, </a:t>
            </a:r>
            <a:r>
              <a:rPr lang="ru-RU" sz="2000" dirty="0" err="1" smtClean="0"/>
              <a:t>фрагментированность</a:t>
            </a:r>
            <a:r>
              <a:rPr lang="ru-RU" sz="2000" dirty="0" smtClean="0"/>
              <a:t> подхода</a:t>
            </a:r>
            <a:endParaRPr lang="ru-RU" sz="2000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98299" y="144379"/>
            <a:ext cx="5551464" cy="608099"/>
          </a:xfrm>
        </p:spPr>
        <p:txBody>
          <a:bodyPr>
            <a:normAutofit/>
          </a:bodyPr>
          <a:lstStyle/>
          <a:p>
            <a:r>
              <a:rPr lang="ru-RU" sz="3200" cap="all" dirty="0" smtClean="0"/>
              <a:t>Идея проекта</a:t>
            </a:r>
            <a:endParaRPr lang="ru-RU" sz="3200" cap="all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837382" y="3941795"/>
            <a:ext cx="49398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/>
              <a:t>«Международный академический </a:t>
            </a:r>
            <a:r>
              <a:rPr lang="ru-RU" b="1" cap="all" dirty="0" err="1" smtClean="0"/>
              <a:t>рекрутинг</a:t>
            </a:r>
            <a:r>
              <a:rPr lang="ru-RU" b="1" cap="all" dirty="0" smtClean="0"/>
              <a:t> в НИ ТГУ: текущее состояние и перспективы развития» </a:t>
            </a:r>
            <a:r>
              <a:rPr lang="ru-RU" sz="1400" i="1" cap="all" dirty="0" smtClean="0"/>
              <a:t>Аналитический отчет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767" y="4957567"/>
            <a:ext cx="11786601" cy="201593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Автор: </a:t>
            </a:r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Другова Е.А.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Рецензенты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Алексеев О.Б.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проректор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 развитию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МПГУ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Жук Д.В.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начальник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 Управления делового сотрудничества Университета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ИТМО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600"/>
              </a:spcAft>
            </a:pPr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Тарадина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Л.Д.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руководитель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Отдела международных программ                              университетского лидерства «Проекта 5-100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Шадуйко</a:t>
            </a:r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О.М.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директор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Центра международного научного сотрудничества 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ТГУ</a:t>
            </a:r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45840" y="4329844"/>
            <a:ext cx="4651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3"/>
              </a:rPr>
              <a:t>http://innomap.tsu.ru/UploadFiles/13017.pdf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3187942" y="3395464"/>
            <a:ext cx="244037" cy="43005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91567" y="101350"/>
            <a:ext cx="9151040" cy="47211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200" b="1" cap="all" dirty="0" smtClean="0">
                <a:ea typeface="Calibri Light"/>
                <a:cs typeface="Calibri Light"/>
                <a:sym typeface="Calibri Light"/>
              </a:rPr>
              <a:t>Структура аналитического отчета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3688" y="734780"/>
            <a:ext cx="11262225" cy="40862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cap="all" dirty="0" smtClean="0"/>
              <a:t>Вызовы и тренды внешней среды, стимулирующие развитие </a:t>
            </a:r>
            <a:r>
              <a:rPr lang="ru-RU" b="1" cap="all" dirty="0" smtClean="0"/>
              <a:t> академической мобильности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3162" y="1400311"/>
            <a:ext cx="11344331" cy="255388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cap="all" dirty="0" smtClean="0"/>
              <a:t>Международный академический </a:t>
            </a:r>
            <a:r>
              <a:rPr lang="ru-RU" b="1" cap="all" dirty="0" err="1" smtClean="0"/>
              <a:t>рекрутинг</a:t>
            </a:r>
            <a:r>
              <a:rPr lang="ru-RU" b="1" cap="all" dirty="0" smtClean="0"/>
              <a:t> в России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2111" y="2180332"/>
            <a:ext cx="5624270" cy="13280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smtClean="0"/>
              <a:t>Внешние для российских университетов </a:t>
            </a:r>
            <a:r>
              <a:rPr lang="ru-RU" b="1" dirty="0" smtClean="0"/>
              <a:t>        факторы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376908" y="2049009"/>
            <a:ext cx="5172687" cy="16344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 err="1" smtClean="0"/>
              <a:t>Внутриуниверситетские</a:t>
            </a:r>
            <a:r>
              <a:rPr lang="ru-RU" b="1" dirty="0" smtClean="0"/>
              <a:t> факторы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80009" y="2741963"/>
            <a:ext cx="2504237" cy="715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Глобальные </a:t>
            </a:r>
            <a:r>
              <a:rPr lang="ru-RU" dirty="0" smtClean="0"/>
              <a:t>(</a:t>
            </a:r>
            <a:r>
              <a:rPr lang="ru-RU" dirty="0" smtClean="0"/>
              <a:t>мировые) факторы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341262" y="2743674"/>
            <a:ext cx="2734592" cy="7150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Локальные (</a:t>
            </a:r>
            <a:r>
              <a:rPr lang="ru-RU" dirty="0" err="1" smtClean="0"/>
              <a:t>страновые</a:t>
            </a:r>
            <a:r>
              <a:rPr lang="ru-RU" dirty="0" smtClean="0"/>
              <a:t>)   </a:t>
            </a:r>
            <a:r>
              <a:rPr lang="ru-RU" dirty="0" smtClean="0"/>
              <a:t>факторы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952" y="4049695"/>
            <a:ext cx="11371699" cy="25538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algn="l" rtl="0" latinLnBrk="1" hangingPunct="0"/>
            <a:r>
              <a:rPr lang="ru-RU" b="1" cap="all" dirty="0" smtClean="0"/>
              <a:t>                  Опыт </a:t>
            </a:r>
            <a:r>
              <a:rPr lang="ru-RU" b="1" cap="all" dirty="0" smtClean="0"/>
              <a:t>российских </a:t>
            </a:r>
            <a:endParaRPr lang="ru-RU" b="1" cap="all" dirty="0" smtClean="0"/>
          </a:p>
          <a:p>
            <a:pPr algn="l" rtl="0" latinLnBrk="1" hangingPunct="0"/>
            <a:r>
              <a:rPr lang="ru-RU" b="1" cap="all" dirty="0" smtClean="0"/>
              <a:t>                      университетов</a:t>
            </a:r>
            <a:endParaRPr lang="ru-RU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/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834746" y="5507913"/>
            <a:ext cx="1532647" cy="715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НИУ ВШЭ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572657" y="5519887"/>
            <a:ext cx="1792650" cy="715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Университет     ИТМО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848822" y="4407586"/>
            <a:ext cx="6796562" cy="194095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НИ ТГУ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 smtClean="0">
              <a:solidFill>
                <a:srgbClr val="000000"/>
              </a:solidFill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269714" y="4559555"/>
            <a:ext cx="5060931" cy="408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Характеристика текущей ситуации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285680" y="5043639"/>
            <a:ext cx="5060931" cy="408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Выявленные проблемы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82857" y="5525115"/>
            <a:ext cx="5060931" cy="40862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 smtClean="0"/>
              <a:t>Рекомендации (долго-, средне-, краткосрочные)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751992" y="1122767"/>
            <a:ext cx="244547" cy="43005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1539491" y="5115887"/>
            <a:ext cx="244037" cy="43005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3386877" y="5115886"/>
            <a:ext cx="244037" cy="43005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5836379" y="3781663"/>
            <a:ext cx="244037" cy="43005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12700" cap="flat">
            <a:solidFill>
              <a:srgbClr val="5B9BD5"/>
            </a:solidFill>
            <a:prstDash val="solid"/>
            <a:miter lim="8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177365" y="4591251"/>
            <a:ext cx="712269" cy="221381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211" y="0"/>
            <a:ext cx="10465857" cy="571039"/>
          </a:xfrm>
        </p:spPr>
        <p:txBody>
          <a:bodyPr>
            <a:normAutofit/>
          </a:bodyPr>
          <a:lstStyle/>
          <a:p>
            <a:pPr algn="ctr"/>
            <a:r>
              <a:rPr lang="ru-RU" sz="3200" cap="all" dirty="0" smtClean="0"/>
              <a:t>рекомендации</a:t>
            </a:r>
            <a:endParaRPr lang="ru-RU" sz="3200" cap="all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0178" y="582299"/>
          <a:ext cx="11816628" cy="61630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3938876"/>
                <a:gridCol w="3938876"/>
                <a:gridCol w="3938876"/>
              </a:tblGrid>
              <a:tr h="579273">
                <a:tc>
                  <a:txBody>
                    <a:bodyPr/>
                    <a:lstStyle/>
                    <a:p>
                      <a:pPr algn="ctr"/>
                      <a:r>
                        <a:rPr lang="ru-RU" sz="2100" b="1" cap="all" dirty="0" smtClean="0"/>
                        <a:t>Долгосрочные </a:t>
                      </a:r>
                      <a:endParaRPr lang="ru-RU" sz="2100" dirty="0"/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cap="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среднесрочные</a:t>
                      </a:r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100" b="1" cap="all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краткосрочные</a:t>
                      </a:r>
                    </a:p>
                  </a:txBody>
                  <a:tcPr marL="108106" marR="108106" marT="40540" marB="40540"/>
                </a:tc>
              </a:tr>
              <a:tr h="1786168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Поиск</a:t>
                      </a:r>
                      <a:r>
                        <a:rPr lang="ru-RU" sz="1600" b="1" dirty="0" smtClean="0"/>
                        <a:t> зрелых ученых</a:t>
                      </a:r>
                      <a:r>
                        <a:rPr lang="ru-RU" sz="1600" dirty="0" smtClean="0"/>
                        <a:t> (</a:t>
                      </a:r>
                      <a:r>
                        <a:rPr lang="ru-RU" sz="1600" dirty="0" err="1" smtClean="0"/>
                        <a:t>предпенсионного</a:t>
                      </a:r>
                      <a:r>
                        <a:rPr lang="ru-RU" sz="1600" dirty="0" smtClean="0"/>
                        <a:t> и пенсионного возраста) = большой опыт, мировые нормы научной культуры, позиция наставника</a:t>
                      </a:r>
                      <a:endParaRPr lang="ru-RU" sz="1600" dirty="0"/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Предложения в миграционное законодательство для облегчения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правового и юридического</a:t>
                      </a:r>
                      <a:r>
                        <a:rPr lang="ru-RU" sz="1600" b="1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сопровождения 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иностранных специалистов.</a:t>
                      </a:r>
                    </a:p>
                    <a:p>
                      <a:pPr algn="l"/>
                      <a:endParaRPr lang="ru-RU" sz="16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Административный порядок.</a:t>
                      </a:r>
                      <a:r>
                        <a:rPr lang="ru-RU" sz="1600" dirty="0" smtClean="0"/>
                        <a:t> Оптимизация внутренних административных процессов, повышение прозрачности и упрощение процедур трудоустройства, командировок и т.д.</a:t>
                      </a:r>
                      <a:endParaRPr lang="ru-RU" sz="1600" dirty="0"/>
                    </a:p>
                  </a:txBody>
                  <a:tcPr marL="108106" marR="108106" marT="40540" marB="40540"/>
                </a:tc>
              </a:tr>
              <a:tr h="1303420"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Целевые контакты и приглашение на среднесрочные контракты </a:t>
                      </a:r>
                      <a:r>
                        <a:rPr lang="ru-RU" sz="1600" b="1" dirty="0" smtClean="0"/>
                        <a:t>репатриантов, </a:t>
                      </a:r>
                      <a:r>
                        <a:rPr lang="ru-RU" sz="1600" dirty="0" smtClean="0"/>
                        <a:t>или</a:t>
                      </a:r>
                      <a:r>
                        <a:rPr lang="ru-RU" sz="1600" b="1" dirty="0" smtClean="0"/>
                        <a:t> «</a:t>
                      </a:r>
                      <a:r>
                        <a:rPr lang="ru-RU" sz="1600" b="1" dirty="0" err="1" smtClean="0"/>
                        <a:t>возвращенцев</a:t>
                      </a:r>
                      <a:r>
                        <a:rPr lang="ru-RU" sz="1600" b="1" dirty="0" smtClean="0"/>
                        <a:t>»</a:t>
                      </a:r>
                      <a:endParaRPr lang="ru-RU" sz="1600" dirty="0"/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Организация режима временного пребывания 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привлеченных ученых для нивелирования негативного географического и климатического факторов территории</a:t>
                      </a:r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600" b="1" dirty="0" smtClean="0"/>
                        <a:t>Максимум информации </a:t>
                      </a:r>
                      <a:r>
                        <a:rPr lang="ru-RU" sz="1600" dirty="0" smtClean="0"/>
                        <a:t>по самым разным аспектам, которая востребована потенциальными и реальными иностранными сотрудниками</a:t>
                      </a:r>
                    </a:p>
                  </a:txBody>
                  <a:tcPr marL="108106" marR="108106" marT="40540" marB="40540"/>
                </a:tc>
              </a:tr>
              <a:tr h="1303420">
                <a:tc>
                  <a:txBody>
                    <a:bodyPr/>
                    <a:lstStyle/>
                    <a:p>
                      <a:pPr lvl="0" algn="l">
                        <a:spcAft>
                          <a:spcPts val="600"/>
                        </a:spcAft>
                        <a:buFontTx/>
                        <a:buNone/>
                      </a:pPr>
                      <a:r>
                        <a:rPr lang="ru-RU" sz="1600" dirty="0" smtClean="0"/>
                        <a:t>Развитие технологии </a:t>
                      </a:r>
                      <a:r>
                        <a:rPr lang="ru-RU" sz="1600" b="1" dirty="0" smtClean="0"/>
                        <a:t>академического </a:t>
                      </a:r>
                      <a:r>
                        <a:rPr lang="ru-RU" sz="1600" b="1" dirty="0" err="1" smtClean="0"/>
                        <a:t>хедхантинга</a:t>
                      </a:r>
                      <a:r>
                        <a:rPr lang="ru-RU" sz="1600" dirty="0" smtClean="0"/>
                        <a:t> – целевого поиска ученого с необходимым профилем академических компетенций</a:t>
                      </a:r>
                      <a:endParaRPr lang="ru-RU" sz="1600" dirty="0"/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Работа над </a:t>
                      </a:r>
                      <a:r>
                        <a:rPr lang="ru-RU" sz="1600" b="1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HR-брендом </a:t>
                      </a:r>
                      <a:r>
                        <a:rPr lang="ru-RU" sz="16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Calibri"/>
                        </a:rPr>
                        <a:t>НИ ТГУ как на международном, так и российском академическом рынке</a:t>
                      </a:r>
                    </a:p>
                    <a:p>
                      <a:pPr algn="l"/>
                      <a:endParaRPr lang="ru-RU" sz="16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  <a:sym typeface="Calibri"/>
                      </a:endParaRPr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600" b="1" dirty="0" smtClean="0"/>
                        <a:t>Адаптация. </a:t>
                      </a:r>
                      <a:r>
                        <a:rPr lang="ru-RU" sz="1600" dirty="0" smtClean="0"/>
                        <a:t>Решить существующие проблемы с адаптацией иностранных сотрудников НИ ТГУ.</a:t>
                      </a:r>
                    </a:p>
                    <a:p>
                      <a:pPr algn="l"/>
                      <a:endParaRPr lang="ru-RU" sz="1600" dirty="0" smtClean="0"/>
                    </a:p>
                    <a:p>
                      <a:pPr algn="l"/>
                      <a:endParaRPr lang="ru-RU" sz="1600" dirty="0"/>
                    </a:p>
                  </a:txBody>
                  <a:tcPr marL="108106" marR="108106" marT="40540" marB="40540"/>
                </a:tc>
              </a:tr>
              <a:tr h="119080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Удержание талантов  -  </a:t>
                      </a:r>
                      <a:r>
                        <a:rPr lang="ru-RU" sz="1600" dirty="0" smtClean="0"/>
                        <a:t>особые</a:t>
                      </a:r>
                      <a:r>
                        <a:rPr lang="ru-RU" sz="1600" b="1" dirty="0" smtClean="0"/>
                        <a:t> </a:t>
                      </a:r>
                      <a:r>
                        <a:rPr lang="ru-RU" sz="1600" dirty="0" smtClean="0"/>
                        <a:t>меры поддержки и удержания молодых и зрелых звезд</a:t>
                      </a:r>
                      <a:endParaRPr lang="ru-RU" sz="1600" dirty="0"/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/>
                    </a:p>
                  </a:txBody>
                  <a:tcPr marL="108106" marR="108106" marT="40540" marB="40540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Свое сообщество.</a:t>
                      </a:r>
                      <a:r>
                        <a:rPr lang="ru-RU" sz="1600" dirty="0" smtClean="0"/>
                        <a:t> Создание и поддержка сообщества </a:t>
                      </a:r>
                      <a:r>
                        <a:rPr lang="ru-RU" sz="1600" dirty="0" err="1" smtClean="0"/>
                        <a:t>постдоков</a:t>
                      </a:r>
                      <a:r>
                        <a:rPr lang="ru-RU" sz="1600" dirty="0" smtClean="0"/>
                        <a:t> внутри университета, для социально-культурной адаптации, деловых и научных контактов</a:t>
                      </a:r>
                      <a:endParaRPr kumimoji="0" lang="ru-RU" sz="1600" b="0" i="0" u="none" strike="noStrike" cap="none" spc="0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n-lt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08106" marR="108106" marT="40540" marB="40540"/>
                </a:tc>
              </a:tr>
            </a:tbl>
          </a:graphicData>
        </a:graphic>
      </p:graphicFrame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876" y="-326571"/>
            <a:ext cx="10371178" cy="1569999"/>
          </a:xfrm>
        </p:spPr>
        <p:txBody>
          <a:bodyPr/>
          <a:lstStyle/>
          <a:p>
            <a:r>
              <a:rPr lang="ru-RU" dirty="0" smtClean="0"/>
              <a:t>Перспективы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829" y="1571469"/>
            <a:ext cx="10705537" cy="528653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800" dirty="0" smtClean="0"/>
              <a:t> </a:t>
            </a:r>
            <a:r>
              <a:rPr lang="ru-RU" sz="2800" dirty="0" smtClean="0"/>
              <a:t>Проект поддержки научных сетей среднего и малого масштаба («ловить таланты сетями»)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 Разработка </a:t>
            </a:r>
            <a:r>
              <a:rPr lang="ru-RU" sz="2800" dirty="0" smtClean="0"/>
              <a:t>образовательной программы по постановке компетенций академического </a:t>
            </a:r>
            <a:r>
              <a:rPr lang="ru-RU" sz="2800" dirty="0" err="1" smtClean="0"/>
              <a:t>хедхантинга</a:t>
            </a:r>
            <a:r>
              <a:rPr lang="ru-RU" sz="2800" dirty="0" smtClean="0"/>
              <a:t> </a:t>
            </a:r>
            <a:r>
              <a:rPr lang="ru-RU" sz="2800" dirty="0" smtClean="0"/>
              <a:t>(«</a:t>
            </a:r>
            <a:r>
              <a:rPr lang="ru-RU" sz="2800" dirty="0" smtClean="0"/>
              <a:t>вырастить своих </a:t>
            </a:r>
            <a:r>
              <a:rPr lang="ru-RU" sz="2800" dirty="0" err="1" smtClean="0"/>
              <a:t>хантеров</a:t>
            </a:r>
            <a:r>
              <a:rPr lang="ru-RU" sz="2800" dirty="0" smtClean="0"/>
              <a:t>»)</a:t>
            </a:r>
          </a:p>
          <a:p>
            <a:pPr>
              <a:buFontTx/>
              <a:buChar char="-"/>
            </a:pPr>
            <a:endParaRPr lang="ru-RU" sz="2800" dirty="0" smtClean="0"/>
          </a:p>
          <a:p>
            <a:pPr>
              <a:buFontTx/>
              <a:buChar char="-"/>
            </a:pPr>
            <a:r>
              <a:rPr lang="ru-RU" sz="2800" dirty="0" smtClean="0"/>
              <a:t> Аналитическое сопровождение управленческих решений («ввести в управленческую практику»)</a:t>
            </a:r>
          </a:p>
          <a:p>
            <a:endParaRPr lang="ru-RU" sz="2800" dirty="0" smtClean="0"/>
          </a:p>
          <a:p>
            <a:endParaRPr lang="ru-RU" sz="2800" dirty="0" smtClean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00"/>
          <p:cNvSpPr/>
          <p:nvPr/>
        </p:nvSpPr>
        <p:spPr>
          <a:xfrm>
            <a:off x="889784" y="1535597"/>
            <a:ext cx="75623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 b="1" dirty="0" err="1">
                <a:solidFill>
                  <a:schemeClr val="bg1"/>
                </a:solidFill>
              </a:rPr>
              <a:t>Спасибо</a:t>
            </a:r>
            <a:r>
              <a:rPr sz="6000" b="1" dirty="0">
                <a:solidFill>
                  <a:schemeClr val="bg1"/>
                </a:solidFill>
              </a:rPr>
              <a:t> </a:t>
            </a:r>
            <a:r>
              <a:rPr sz="6000" b="1" dirty="0" err="1" smtClean="0">
                <a:solidFill>
                  <a:schemeClr val="bg1"/>
                </a:solidFill>
              </a:rPr>
              <a:t>за</a:t>
            </a:r>
            <a:r>
              <a:rPr sz="6000" b="1" dirty="0" smtClean="0">
                <a:solidFill>
                  <a:schemeClr val="bg1"/>
                </a:solidFill>
              </a:rPr>
              <a:t> </a:t>
            </a:r>
            <a:r>
              <a:rPr sz="6000" b="1" dirty="0" err="1">
                <a:solidFill>
                  <a:schemeClr val="bg1"/>
                </a:solidFill>
              </a:rPr>
              <a:t>внимание</a:t>
            </a:r>
            <a:r>
              <a:rPr sz="6000" b="1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9783" y="4848725"/>
            <a:ext cx="1324027" cy="1515191"/>
          </a:xfrm>
          <a:prstGeom prst="rect">
            <a:avLst/>
          </a:prstGeom>
        </p:spPr>
      </p:pic>
      <p:sp>
        <p:nvSpPr>
          <p:cNvPr id="7" name="Shape 200"/>
          <p:cNvSpPr/>
          <p:nvPr/>
        </p:nvSpPr>
        <p:spPr>
          <a:xfrm>
            <a:off x="8452109" y="4723743"/>
            <a:ext cx="3105976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400" dirty="0" smtClean="0">
                <a:solidFill>
                  <a:schemeClr val="bg1"/>
                </a:solidFill>
              </a:rPr>
              <a:t>Национальный </a:t>
            </a:r>
            <a:r>
              <a:rPr lang="ru-RU" sz="1600" dirty="0">
                <a:solidFill>
                  <a:schemeClr val="bg1"/>
                </a:solidFill>
              </a:rPr>
              <a:t>исследовательский</a:t>
            </a:r>
          </a:p>
          <a:p>
            <a:r>
              <a:rPr lang="ru-RU" sz="1400" dirty="0">
                <a:solidFill>
                  <a:schemeClr val="bg1"/>
                </a:solidFill>
              </a:rPr>
              <a:t>Томский государственный </a:t>
            </a:r>
            <a:r>
              <a:rPr lang="ru-RU" sz="1400" dirty="0" smtClean="0">
                <a:solidFill>
                  <a:schemeClr val="bg1"/>
                </a:solidFill>
              </a:rPr>
              <a:t>университет</a:t>
            </a:r>
            <a:endParaRPr lang="ru-RU" sz="1400" dirty="0">
              <a:solidFill>
                <a:schemeClr val="bg1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8452109" y="5361104"/>
            <a:ext cx="2996972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ru-RU" sz="1200" dirty="0" smtClean="0">
                <a:solidFill>
                  <a:schemeClr val="bg1"/>
                </a:solidFill>
              </a:rPr>
              <a:t>634050</a:t>
            </a:r>
            <a:r>
              <a:rPr lang="ru-RU" sz="1200" dirty="0">
                <a:solidFill>
                  <a:schemeClr val="bg1"/>
                </a:solidFill>
              </a:rPr>
              <a:t>, г. Томск, пр. Ленина, 36</a:t>
            </a:r>
          </a:p>
          <a:p>
            <a:r>
              <a:rPr lang="ru-RU" sz="1200" dirty="0">
                <a:solidFill>
                  <a:schemeClr val="bg1"/>
                </a:solidFill>
              </a:rPr>
              <a:t>+7 (3822) 52-98-52</a:t>
            </a:r>
            <a:r>
              <a:rPr lang="ru-RU" sz="1200" dirty="0" smtClean="0">
                <a:solidFill>
                  <a:schemeClr val="bg1"/>
                </a:solidFill>
              </a:rPr>
              <a:t>, +</a:t>
            </a:r>
            <a:r>
              <a:rPr lang="ru-RU" sz="1200" dirty="0">
                <a:solidFill>
                  <a:schemeClr val="bg1"/>
                </a:solidFill>
              </a:rPr>
              <a:t>7 (3822) 52-95-85 (факс)</a:t>
            </a:r>
          </a:p>
          <a:p>
            <a:r>
              <a:rPr lang="ru-RU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  <p:extLst>
      <p:ext uri="{BB962C8B-B14F-4D97-AF65-F5344CB8AC3E}">
        <p14:creationId xmlns:p14="http://schemas.microsoft.com/office/powerpoint/2010/main" xmlns="" val="26020129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390</Words>
  <Application>Microsoft Office PowerPoint</Application>
  <PresentationFormat>Произвольный</PresentationFormat>
  <Paragraphs>78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Идея проекта</vt:lpstr>
      <vt:lpstr>Слайд 3</vt:lpstr>
      <vt:lpstr>рекомендации</vt:lpstr>
      <vt:lpstr>Перспективы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 Shestakova</dc:creator>
  <cp:lastModifiedBy>user</cp:lastModifiedBy>
  <cp:revision>15</cp:revision>
  <dcterms:created xsi:type="dcterms:W3CDTF">2015-09-03T07:45:20Z</dcterms:created>
  <dcterms:modified xsi:type="dcterms:W3CDTF">2016-10-06T02:44:09Z</dcterms:modified>
</cp:coreProperties>
</file>