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6" r:id="rId6"/>
    <p:sldId id="260" r:id="rId7"/>
    <p:sldId id="268" r:id="rId8"/>
    <p:sldId id="261" r:id="rId9"/>
    <p:sldId id="262" r:id="rId10"/>
    <p:sldId id="267" r:id="rId11"/>
    <p:sldId id="271" r:id="rId12"/>
    <p:sldId id="283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63" r:id="rId21"/>
    <p:sldId id="280" r:id="rId22"/>
    <p:sldId id="278" r:id="rId23"/>
    <p:sldId id="281" r:id="rId24"/>
    <p:sldId id="282" r:id="rId25"/>
    <p:sldId id="26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0CB-FAD8-426C-A0A0-A023D1CE568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9B3-0584-43EE-BEA3-DF01DB26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0CB-FAD8-426C-A0A0-A023D1CE568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9B3-0584-43EE-BEA3-DF01DB26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0CB-FAD8-426C-A0A0-A023D1CE568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9B3-0584-43EE-BEA3-DF01DB26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0CB-FAD8-426C-A0A0-A023D1CE568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9B3-0584-43EE-BEA3-DF01DB26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0CB-FAD8-426C-A0A0-A023D1CE568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9B3-0584-43EE-BEA3-DF01DB26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0CB-FAD8-426C-A0A0-A023D1CE568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9B3-0584-43EE-BEA3-DF01DB26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0CB-FAD8-426C-A0A0-A023D1CE568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9B3-0584-43EE-BEA3-DF01DB26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0CB-FAD8-426C-A0A0-A023D1CE568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9B3-0584-43EE-BEA3-DF01DB26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0CB-FAD8-426C-A0A0-A023D1CE568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9B3-0584-43EE-BEA3-DF01DB26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0CB-FAD8-426C-A0A0-A023D1CE568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9B3-0584-43EE-BEA3-DF01DB26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0CB-FAD8-426C-A0A0-A023D1CE568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9B3-0584-43EE-BEA3-DF01DB26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950CB-FAD8-426C-A0A0-A023D1CE568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29B3-0584-43EE-BEA3-DF01DB26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du.tsu.ru/eor/resourse/%20704%20/%20tpl/%20index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krasotkadv.ru/veselye-testy/naskolko-vy-obshhitelny-i-kommunikabeln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new.nark-rspp.ru/wp-content/uploads/PS_upravlenie_organizaciej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59898"/>
            <a:ext cx="8227640" cy="35011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Тр</a:t>
            </a:r>
            <a:r>
              <a:rPr lang="ru-RU" sz="40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енинг эффективных коммуникаций как фактор  </a:t>
            </a:r>
            <a:br>
              <a:rPr lang="ru-RU" sz="40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конкурентоспособности  студентов Университета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284984"/>
            <a:ext cx="7406640" cy="2736304"/>
          </a:xfrm>
        </p:spPr>
        <p:txBody>
          <a:bodyPr>
            <a:normAutofit fontScale="62500" lnSpcReduction="20000"/>
          </a:bodyPr>
          <a:lstStyle/>
          <a:p>
            <a:endParaRPr lang="ru-RU" sz="32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r"/>
            <a:r>
              <a:rPr lang="ru-RU" sz="3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Модуль (русский, английский языки) для всех специальностей Университета</a:t>
            </a:r>
          </a:p>
          <a:p>
            <a:pPr algn="r"/>
            <a:endParaRPr lang="ru-RU" sz="32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r"/>
            <a:r>
              <a:rPr lang="ru-RU" sz="320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Авторы </a:t>
            </a:r>
            <a:r>
              <a:rPr lang="ru-RU" sz="3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– </a:t>
            </a:r>
            <a:r>
              <a:rPr lang="ru-RU" sz="3200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Гулиус</a:t>
            </a:r>
            <a:r>
              <a:rPr lang="ru-RU" sz="3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Наталья Сергеевна</a:t>
            </a:r>
          </a:p>
          <a:p>
            <a:pPr algn="r"/>
            <a:r>
              <a:rPr lang="ru-RU" sz="3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К.ф.н., доцент ФП ТГУ</a:t>
            </a:r>
          </a:p>
          <a:p>
            <a:pPr algn="r"/>
            <a:r>
              <a:rPr lang="ru-RU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Солоненко</a:t>
            </a:r>
            <a:r>
              <a:rPr lang="ru-RU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А.В., ст.преподаватель МФУ</a:t>
            </a:r>
            <a:endParaRPr lang="ru-RU" sz="32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pic>
        <p:nvPicPr>
          <p:cNvPr id="4" name="Picture 2" descr="C:\Documents and Settings\Admin\Рабочий стол\univer_logo_NIU 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22278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Реалистичность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sz="2300" dirty="0" smtClean="0"/>
              <a:t>1. </a:t>
            </a:r>
            <a:r>
              <a:rPr lang="ru-RU" sz="2300" b="1" dirty="0" smtClean="0"/>
              <a:t>Наличие опыта </a:t>
            </a:r>
            <a:r>
              <a:rPr lang="ru-RU" sz="2300" dirty="0" smtClean="0"/>
              <a:t>проведения </a:t>
            </a:r>
            <a:r>
              <a:rPr lang="ru-RU" sz="2300" dirty="0" err="1" smtClean="0"/>
              <a:t>бизнес-тренингов</a:t>
            </a:r>
            <a:r>
              <a:rPr lang="ru-RU" sz="2300" dirty="0" smtClean="0"/>
              <a:t> эффективных коммуникаций для разных аудиторий:  ОАО «Сбербанк», ООО «Газпром </a:t>
            </a:r>
            <a:r>
              <a:rPr lang="ru-RU" sz="2300" dirty="0" err="1" smtClean="0"/>
              <a:t>Трансгаз</a:t>
            </a:r>
            <a:r>
              <a:rPr lang="ru-RU" sz="2300" dirty="0" smtClean="0"/>
              <a:t> Томск», ГК «РОСАТОМ», НИ ТГУ. </a:t>
            </a:r>
          </a:p>
          <a:p>
            <a:pPr lvl="0">
              <a:spcBef>
                <a:spcPts val="0"/>
              </a:spcBef>
              <a:buNone/>
            </a:pPr>
            <a:r>
              <a:rPr lang="ru-RU" sz="2300" dirty="0" smtClean="0"/>
              <a:t>2. </a:t>
            </a:r>
            <a:r>
              <a:rPr lang="ru-RU" sz="2300" b="1" dirty="0" smtClean="0"/>
              <a:t>Элементы  тренингов </a:t>
            </a:r>
            <a:r>
              <a:rPr lang="ru-RU" sz="2300" dirty="0" err="1" smtClean="0"/>
              <a:t>Гулиус</a:t>
            </a:r>
            <a:r>
              <a:rPr lang="ru-RU" sz="2300" dirty="0" smtClean="0"/>
              <a:t> Н.С. </a:t>
            </a:r>
            <a:r>
              <a:rPr lang="ru-RU" sz="2300" b="1" dirty="0" smtClean="0"/>
              <a:t>опубликованы</a:t>
            </a:r>
            <a:r>
              <a:rPr lang="ru-RU" sz="2300" dirty="0" smtClean="0"/>
              <a:t> :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	1. Электронном учебно-методическом комплексе  </a:t>
            </a:r>
            <a:r>
              <a:rPr lang="ru-RU" sz="2000" dirty="0" err="1" smtClean="0"/>
              <a:t>Гулиус</a:t>
            </a:r>
            <a:r>
              <a:rPr lang="ru-RU" sz="2000" dirty="0" smtClean="0"/>
              <a:t> Н.С. «Этика деловых отношений»Томск. 2012. 143 с. Режим доступа: </a:t>
            </a:r>
            <a:r>
              <a:rPr lang="en-US" sz="2000" u="sng" dirty="0" smtClean="0">
                <a:hlinkClick r:id="rId2"/>
              </a:rPr>
              <a:t>http</a:t>
            </a:r>
            <a:r>
              <a:rPr lang="ru-RU" sz="2000" u="sng" dirty="0" smtClean="0">
                <a:hlinkClick r:id="rId2"/>
              </a:rPr>
              <a:t>://</a:t>
            </a:r>
            <a:r>
              <a:rPr lang="en-US" sz="2000" u="sng" dirty="0" err="1" smtClean="0">
                <a:hlinkClick r:id="rId2"/>
              </a:rPr>
              <a:t>edu</a:t>
            </a:r>
            <a:r>
              <a:rPr lang="ru-RU" sz="2000" u="sng" dirty="0" smtClean="0">
                <a:hlinkClick r:id="rId2"/>
              </a:rPr>
              <a:t>.</a:t>
            </a:r>
            <a:r>
              <a:rPr lang="en-US" sz="2000" u="sng" dirty="0" err="1" smtClean="0">
                <a:hlinkClick r:id="rId2"/>
              </a:rPr>
              <a:t>tsu</a:t>
            </a:r>
            <a:r>
              <a:rPr lang="ru-RU" sz="2000" u="sng" dirty="0" smtClean="0">
                <a:hlinkClick r:id="rId2"/>
              </a:rPr>
              <a:t>.</a:t>
            </a:r>
            <a:r>
              <a:rPr lang="en-US" sz="2000" u="sng" dirty="0" err="1" smtClean="0">
                <a:hlinkClick r:id="rId2"/>
              </a:rPr>
              <a:t>ru</a:t>
            </a:r>
            <a:r>
              <a:rPr lang="ru-RU" sz="2000" u="sng" dirty="0" smtClean="0">
                <a:hlinkClick r:id="rId2"/>
              </a:rPr>
              <a:t>/</a:t>
            </a:r>
            <a:r>
              <a:rPr lang="en-US" sz="2000" u="sng" dirty="0" err="1" smtClean="0">
                <a:hlinkClick r:id="rId2"/>
              </a:rPr>
              <a:t>eor</a:t>
            </a:r>
            <a:r>
              <a:rPr lang="ru-RU" sz="2000" u="sng" dirty="0" smtClean="0">
                <a:hlinkClick r:id="rId2"/>
              </a:rPr>
              <a:t>/</a:t>
            </a:r>
            <a:r>
              <a:rPr lang="en-US" sz="2000" u="sng" dirty="0" err="1" smtClean="0">
                <a:hlinkClick r:id="rId2"/>
              </a:rPr>
              <a:t>resourse</a:t>
            </a:r>
            <a:r>
              <a:rPr lang="ru-RU" sz="2000" u="sng" dirty="0" smtClean="0">
                <a:hlinkClick r:id="rId2"/>
              </a:rPr>
              <a:t>/ 704 / </a:t>
            </a:r>
            <a:r>
              <a:rPr lang="en-US" sz="2000" u="sng" dirty="0" err="1" smtClean="0">
                <a:hlinkClick r:id="rId2"/>
              </a:rPr>
              <a:t>tpl</a:t>
            </a:r>
            <a:r>
              <a:rPr lang="ru-RU" sz="2000" u="sng" dirty="0" smtClean="0">
                <a:hlinkClick r:id="rId2"/>
              </a:rPr>
              <a:t>/ </a:t>
            </a:r>
            <a:r>
              <a:rPr lang="en-US" sz="2000" u="sng" dirty="0" smtClean="0">
                <a:hlinkClick r:id="rId2"/>
              </a:rPr>
              <a:t>index</a:t>
            </a:r>
            <a:r>
              <a:rPr lang="ru-RU" sz="2000" u="sng" dirty="0" smtClean="0">
                <a:hlinkClick r:id="rId2"/>
              </a:rPr>
              <a:t>.</a:t>
            </a:r>
            <a:r>
              <a:rPr lang="en-US" sz="2000" u="sng" dirty="0" smtClean="0">
                <a:hlinkClick r:id="rId2"/>
              </a:rPr>
              <a:t>htm</a:t>
            </a:r>
            <a:r>
              <a:rPr lang="en-US" sz="2000" u="sng" dirty="0" smtClean="0"/>
              <a:t>l</a:t>
            </a:r>
            <a:r>
              <a:rPr lang="ru-RU" sz="2000" u="sng" dirty="0" smtClean="0"/>
              <a:t> ;  </a:t>
            </a:r>
            <a:endParaRPr lang="ru-RU" sz="2000" dirty="0" smtClean="0"/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	2. В учебном пособии </a:t>
            </a:r>
            <a:r>
              <a:rPr lang="ru-RU" sz="2000" dirty="0" err="1" smtClean="0"/>
              <a:t>Гулиус</a:t>
            </a:r>
            <a:r>
              <a:rPr lang="ru-RU" sz="2000" dirty="0" smtClean="0"/>
              <a:t> Н.С. «Деловые коммуникации». Издательство Томской торгово-промышленной палаты. Томск. 2014. 55 с. Сдана в печать. </a:t>
            </a:r>
          </a:p>
          <a:p>
            <a:pPr marL="457200" lvl="0" indent="-457200">
              <a:spcBef>
                <a:spcPts val="0"/>
              </a:spcBef>
              <a:buAutoNum type="arabicPeriod" startAt="3"/>
            </a:pPr>
            <a:r>
              <a:rPr lang="ru-RU" sz="2300" b="1" dirty="0" smtClean="0"/>
              <a:t>Наличие ресурсов для проведения тренингов – наличие аудиторий, </a:t>
            </a:r>
            <a:r>
              <a:rPr lang="ru-RU" sz="2300" b="1" dirty="0" err="1" smtClean="0"/>
              <a:t>пилотного</a:t>
            </a:r>
            <a:r>
              <a:rPr lang="ru-RU" sz="2300" b="1" dirty="0" smtClean="0"/>
              <a:t> потока двух групп </a:t>
            </a:r>
            <a:r>
              <a:rPr lang="ru-RU" sz="2300" dirty="0" smtClean="0"/>
              <a:t>1 курса «Управление персоналом» (20405, 20406), </a:t>
            </a:r>
          </a:p>
          <a:p>
            <a:pPr marL="457200" lvl="0" indent="-457200">
              <a:spcBef>
                <a:spcPts val="0"/>
              </a:spcBef>
              <a:buAutoNum type="arabicPeriod" startAt="3"/>
            </a:pPr>
            <a:r>
              <a:rPr lang="ru-RU" sz="2300" dirty="0" smtClean="0"/>
              <a:t>Согласие  на сотрудничество  </a:t>
            </a:r>
            <a:r>
              <a:rPr lang="ru-RU" sz="2300" b="1" dirty="0" smtClean="0"/>
              <a:t>– ст.преподаватель  МФУ А.В. </a:t>
            </a:r>
            <a:r>
              <a:rPr lang="ru-RU" sz="2300" b="1" dirty="0" err="1" smtClean="0"/>
              <a:t>Солоненко</a:t>
            </a:r>
            <a:endParaRPr lang="ru-RU" sz="2300" b="1" dirty="0" smtClean="0"/>
          </a:p>
          <a:p>
            <a:pPr>
              <a:spcBef>
                <a:spcPts val="0"/>
              </a:spcBef>
            </a:pPr>
            <a:endParaRPr lang="ru-RU" sz="2300" dirty="0"/>
          </a:p>
        </p:txBody>
      </p:sp>
      <p:pic>
        <p:nvPicPr>
          <p:cNvPr id="4098" name="Picture 2" descr="C:\Users\Наташа\Desktop\график стрелка вверх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0"/>
            <a:ext cx="1571625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47570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Cambria" pitchFamily="18" charset="0"/>
              </a:rPr>
              <a:t>Тренинг коммуникативной компетентности студентов Университета</a:t>
            </a:r>
            <a:br>
              <a:rPr lang="ru-RU" sz="3200" b="1" dirty="0" smtClean="0">
                <a:latin typeface="Cambria" pitchFamily="18" charset="0"/>
              </a:rPr>
            </a:br>
            <a:r>
              <a:rPr lang="ru-RU" sz="3200" dirty="0" smtClean="0">
                <a:latin typeface="Cambria" pitchFamily="18" charset="0"/>
              </a:rPr>
              <a:t>мета-модуль</a:t>
            </a:r>
            <a:br>
              <a:rPr lang="ru-RU" sz="3200" dirty="0" smtClean="0">
                <a:latin typeface="Cambria" pitchFamily="18" charset="0"/>
              </a:rPr>
            </a:br>
            <a:r>
              <a:rPr lang="ru-RU" sz="3200" dirty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(русский, английский языки)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r"/>
            <a:r>
              <a:rPr lang="ru-RU" dirty="0" smtClean="0">
                <a:latin typeface="Cambria" pitchFamily="18" charset="0"/>
              </a:rPr>
              <a:t>Авторы программы:</a:t>
            </a:r>
          </a:p>
          <a:p>
            <a:pPr algn="r"/>
            <a:r>
              <a:rPr lang="ru-RU" dirty="0" err="1" smtClean="0">
                <a:latin typeface="Cambria" pitchFamily="18" charset="0"/>
              </a:rPr>
              <a:t>Гулиус</a:t>
            </a:r>
            <a:r>
              <a:rPr lang="ru-RU" dirty="0" smtClean="0">
                <a:latin typeface="Cambria" pitchFamily="18" charset="0"/>
              </a:rPr>
              <a:t> Наталья Сергеевна, доцент кафедры управления образованием </a:t>
            </a:r>
            <a:r>
              <a:rPr lang="ru-RU" dirty="0" err="1" smtClean="0">
                <a:latin typeface="Cambria" pitchFamily="18" charset="0"/>
              </a:rPr>
              <a:t>ФП</a:t>
            </a:r>
            <a:r>
              <a:rPr lang="ru-RU" dirty="0" smtClean="0">
                <a:latin typeface="Cambria" pitchFamily="18" charset="0"/>
              </a:rPr>
              <a:t>, к.ф.н.;</a:t>
            </a:r>
          </a:p>
          <a:p>
            <a:pPr algn="r"/>
            <a:r>
              <a:rPr lang="ru-RU" dirty="0" smtClean="0">
                <a:latin typeface="Cambria" pitchFamily="18" charset="0"/>
              </a:rPr>
              <a:t>Солоненко Александра Владимировна,</a:t>
            </a:r>
          </a:p>
          <a:p>
            <a:pPr algn="r"/>
            <a:r>
              <a:rPr lang="ru-RU" dirty="0" err="1" smtClean="0">
                <a:latin typeface="Cambria" pitchFamily="18" charset="0"/>
              </a:rPr>
              <a:t>Ст.преподаватель</a:t>
            </a:r>
            <a:r>
              <a:rPr lang="ru-RU" dirty="0" smtClean="0">
                <a:latin typeface="Cambria" pitchFamily="18" charset="0"/>
              </a:rPr>
              <a:t> кафедры иностранных языков МФУ </a:t>
            </a:r>
            <a:r>
              <a:rPr lang="ru-RU" dirty="0" err="1" smtClean="0">
                <a:latin typeface="Cambria" pitchFamily="18" charset="0"/>
              </a:rPr>
              <a:t>ТГУ</a:t>
            </a:r>
            <a:r>
              <a:rPr lang="ru-RU" dirty="0" smtClean="0">
                <a:latin typeface="Cambria" pitchFamily="18" charset="0"/>
              </a:rPr>
              <a:t>, аспирант  кафедры управления образованием 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572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ambria" pitchFamily="18" charset="0"/>
              </a:rPr>
              <a:t>Цель, задачи программы: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Cambria" pitchFamily="18" charset="0"/>
              </a:rPr>
              <a:t>Тренинг адресован студентам-первокурсникам смешанного языкового состава. По характеру представленности группа студентов может быть:</a:t>
            </a:r>
            <a:endParaRPr lang="ru-RU" dirty="0"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Cambria" pitchFamily="18" charset="0"/>
              </a:rPr>
              <a:t>- гомогенная или международная;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Cambria" pitchFamily="18" charset="0"/>
              </a:rPr>
              <a:t>- внутрифакультетская или межфакультетская (отраслевая, межотраслевая).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Cambria" pitchFamily="18" charset="0"/>
              </a:rPr>
              <a:t> 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latin typeface="Cambria" pitchFamily="18" charset="0"/>
              </a:rPr>
              <a:t>Цель модуля: </a:t>
            </a:r>
            <a:endParaRPr lang="ru-RU" dirty="0"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Cambria" pitchFamily="18" charset="0"/>
              </a:rPr>
              <a:t>создать условия для формирования международного студенческого сообщества в Университете.</a:t>
            </a:r>
            <a:endParaRPr lang="ru-RU" dirty="0"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Cambria" pitchFamily="18" charset="0"/>
              </a:rPr>
              <a:t> </a:t>
            </a:r>
            <a:endParaRPr lang="ru-RU" dirty="0"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Cambria" pitchFamily="18" charset="0"/>
              </a:rPr>
              <a:t>             Задачи модуля:</a:t>
            </a:r>
            <a:endParaRPr lang="ru-RU" dirty="0">
              <a:latin typeface="Cambria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latin typeface="Cambria" pitchFamily="18" charset="0"/>
              </a:rPr>
              <a:t>1. Формирование университетских коммуникативных норм;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latin typeface="Cambria" pitchFamily="18" charset="0"/>
              </a:rPr>
              <a:t>2. Овладение специфическими вузовскими технологиями работы с информацией;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latin typeface="Cambria" pitchFamily="18" charset="0"/>
              </a:rPr>
              <a:t>3. Повышение уровня межкультурной коммуникативной компетентности;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latin typeface="Cambria" pitchFamily="18" charset="0"/>
              </a:rPr>
              <a:t>4. Координация взаимодействия между студентами, сплоченность группы.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Cambria" pitchFamily="18" charset="0"/>
              </a:rPr>
              <a:t>Подход к формированию разных по составу групп помогает решить одну из трудностей Университета в размежевании факультетов, кафедр, специализаций.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Cambria" pitchFamily="18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>
              <a:latin typeface="Cambria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9236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Cambria" pitchFamily="18" charset="0"/>
              </a:rPr>
              <a:t>Что было сделано: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600" b="1" dirty="0" smtClean="0"/>
              <a:t>1.   20.11.2014 </a:t>
            </a:r>
            <a:r>
              <a:rPr lang="ru-RU" sz="1600" b="1" dirty="0"/>
              <a:t>- 25.11.2014 </a:t>
            </a:r>
            <a:endParaRPr lang="ru-RU" sz="1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/>
              <a:t>Разработано содержание тренинга </a:t>
            </a:r>
            <a:r>
              <a:rPr lang="ru-RU" sz="1600" dirty="0"/>
              <a:t>коммуникативной компетентности с использованием современных технологий и методик (русский, английский языки),</a:t>
            </a:r>
            <a:r>
              <a:rPr lang="ru-RU" sz="1600" b="1" dirty="0"/>
              <a:t> </a:t>
            </a:r>
            <a:r>
              <a:rPr lang="ru-RU" sz="1600" dirty="0"/>
              <a:t>обсуждено содержание и реализация в условиях Университета блока </a:t>
            </a:r>
            <a:r>
              <a:rPr lang="ru-RU" sz="1600" b="1" dirty="0"/>
              <a:t>межкультурных коммуникаций студентов Университета</a:t>
            </a:r>
            <a:r>
              <a:rPr lang="ru-RU" sz="16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/>
              <a:t> </a:t>
            </a:r>
            <a:endParaRPr lang="ru-RU" sz="1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/>
              <a:t>2.  Содержание тренинга оформлено в Программу (См. «Программу» в Приложении);</a:t>
            </a:r>
            <a:endParaRPr lang="ru-RU" sz="1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/>
              <a:t>3</a:t>
            </a:r>
            <a:r>
              <a:rPr lang="ru-RU" sz="1600" b="1" dirty="0"/>
              <a:t>.     25.11.2014-19.12.2014 проведен тренинг коммуникативной компетентности</a:t>
            </a:r>
            <a:r>
              <a:rPr lang="ru-RU" sz="1600" dirty="0"/>
              <a:t> - </a:t>
            </a:r>
            <a:r>
              <a:rPr lang="ru-RU" sz="1600" b="1" dirty="0"/>
              <a:t>составлена система упражнений</a:t>
            </a:r>
            <a:r>
              <a:rPr lang="ru-RU" sz="1600" dirty="0"/>
              <a:t> коммуникативной компетентности студентов Университета, в рамках которого: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b="1" dirty="0"/>
              <a:t>9.12.2014</a:t>
            </a:r>
            <a:r>
              <a:rPr lang="ru-RU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/>
              <a:t>проведена </a:t>
            </a:r>
            <a:r>
              <a:rPr lang="en-US" sz="1600" b="1" dirty="0"/>
              <a:t>Skype</a:t>
            </a:r>
            <a:r>
              <a:rPr lang="ru-RU" sz="1600" b="1" dirty="0"/>
              <a:t>-конференция для студентов 1-4 курсов </a:t>
            </a:r>
            <a:r>
              <a:rPr lang="ru-RU" sz="1600" b="1" dirty="0" err="1"/>
              <a:t>ФП</a:t>
            </a:r>
            <a:r>
              <a:rPr lang="ru-RU" sz="1600" b="1" dirty="0"/>
              <a:t>, МФУ (22 человека)</a:t>
            </a:r>
            <a:r>
              <a:rPr lang="ru-RU" sz="1600" dirty="0"/>
              <a:t> со студенткой магистратуры по направлению подготовки «Управление персоналом» (</a:t>
            </a:r>
            <a:r>
              <a:rPr lang="ru-RU" sz="1600" dirty="0" err="1"/>
              <a:t>George</a:t>
            </a:r>
            <a:r>
              <a:rPr lang="ru-RU" sz="1600" dirty="0"/>
              <a:t> </a:t>
            </a:r>
            <a:r>
              <a:rPr lang="ru-RU" sz="1600" dirty="0" err="1"/>
              <a:t>Brown</a:t>
            </a:r>
            <a:r>
              <a:rPr lang="ru-RU" sz="1600" dirty="0"/>
              <a:t> </a:t>
            </a:r>
            <a:r>
              <a:rPr lang="ru-RU" sz="1600" dirty="0" err="1"/>
              <a:t>College</a:t>
            </a:r>
            <a:r>
              <a:rPr lang="ru-RU" sz="1600" dirty="0"/>
              <a:t>, Торонто, Канада) – Кристиной </a:t>
            </a:r>
            <a:r>
              <a:rPr lang="ru-RU" sz="1600" dirty="0" err="1"/>
              <a:t>Цысь</a:t>
            </a:r>
            <a:r>
              <a:rPr lang="ru-RU" sz="1600" dirty="0"/>
              <a:t> (язык конференции - английский);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b="1" dirty="0"/>
              <a:t>12.12.2014</a:t>
            </a:r>
            <a:r>
              <a:rPr lang="ru-RU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/>
              <a:t>проведена тематическая клубная встреча для студентов 1 курсов </a:t>
            </a:r>
            <a:r>
              <a:rPr lang="ru-RU" sz="1600" b="1" dirty="0" err="1"/>
              <a:t>ФП</a:t>
            </a:r>
            <a:r>
              <a:rPr lang="ru-RU" sz="1600" b="1" dirty="0"/>
              <a:t> (19 человек)</a:t>
            </a:r>
            <a:r>
              <a:rPr lang="ru-RU" sz="1600" dirty="0"/>
              <a:t> по теме стереотипов менталитета с Джоном Митчеллом (Калифорния, США), студентом </a:t>
            </a:r>
            <a:r>
              <a:rPr lang="ru-RU" sz="1600" dirty="0" err="1"/>
              <a:t>ТПУ</a:t>
            </a:r>
            <a:r>
              <a:rPr lang="ru-RU" sz="1600" dirty="0"/>
              <a:t>,  специальность «Менеджмент организации» (язык встречи - английский);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b="1" dirty="0"/>
              <a:t>19-20.12.2014</a:t>
            </a:r>
            <a:r>
              <a:rPr lang="ru-RU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/>
              <a:t>собрана обратная связь от участников тренинга;</a:t>
            </a:r>
            <a:endParaRPr lang="ru-RU" sz="1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173476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ambria" pitchFamily="18" charset="0"/>
              </a:rPr>
              <a:t>Что было сделано: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400" b="1" dirty="0"/>
              <a:t>4. Проведена диагностика уровня владения коммуникативной компетентностью: 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- в начале тренинга(25.11.2014, 27.11.2014);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- в конце тренинга (19.12.2014);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(для первой группы: аутентично – по шкале уровня владения коммуникативной компетентностью в «Индивидуальном профиле менеджера»; по Бойко </a:t>
            </a:r>
            <a:r>
              <a:rPr lang="ru-RU" sz="1400" dirty="0" err="1"/>
              <a:t>В.В</a:t>
            </a:r>
            <a:r>
              <a:rPr lang="ru-RU" sz="1400" dirty="0"/>
              <a:t>., 1995 «Методика диагностики уровня эмпатических способностей»;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для второй группы - аутентично – по шкале уровня владения коммуникативной компетентностью в «Индивидуальном профиле менеджера»; по ульяновской школе психологии – уровень общительности и коммуникабельности).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Диагностика  уровня общительности и коммуникабельности:  </a:t>
            </a:r>
            <a:r>
              <a:rPr lang="ru-RU" sz="1400" u="sng" dirty="0">
                <a:hlinkClick r:id="rId2"/>
              </a:rPr>
              <a:t>http://krasotkadv.ru/veselye-testy/naskolko-vy-obshhitelny-i-kommunikabelny</a:t>
            </a:r>
            <a:r>
              <a:rPr lang="ru-RU" sz="1400" dirty="0"/>
              <a:t> режим доступа - свободный, дата обращения: 25.11.2014.</a:t>
            </a:r>
          </a:p>
          <a:p>
            <a:pPr marL="0" indent="0">
              <a:spcBef>
                <a:spcPts val="0"/>
              </a:spcBef>
              <a:buNone/>
            </a:pPr>
            <a:endParaRPr lang="ru-RU" sz="1400" dirty="0"/>
          </a:p>
          <a:p>
            <a:pPr marL="0" lvl="0" indent="0">
              <a:buNone/>
            </a:pPr>
            <a:r>
              <a:rPr lang="ru-RU" sz="1400" b="1" dirty="0" smtClean="0"/>
              <a:t>5. Проведен </a:t>
            </a:r>
            <a:r>
              <a:rPr lang="ru-RU" sz="1400" b="1" dirty="0"/>
              <a:t>сбор и анализ обратной связи</a:t>
            </a:r>
            <a:r>
              <a:rPr lang="ru-RU" sz="1400" dirty="0"/>
              <a:t> от студентов 1 курса с рекомендациями по повышению эффективности проведения тренинга.</a:t>
            </a:r>
          </a:p>
          <a:p>
            <a:pPr marL="0" lvl="0" indent="0">
              <a:buNone/>
            </a:pPr>
            <a:r>
              <a:rPr lang="ru-RU" sz="1400" dirty="0" smtClean="0"/>
              <a:t> </a:t>
            </a:r>
            <a:r>
              <a:rPr lang="ru-RU" sz="1400" b="1" dirty="0"/>
              <a:t>Сделан профессиональный перевод программы тренинга на английский язык</a:t>
            </a:r>
            <a:r>
              <a:rPr lang="ru-RU" sz="1400" dirty="0"/>
              <a:t> </a:t>
            </a:r>
            <a:r>
              <a:rPr lang="ru-RU" sz="1400" b="1" dirty="0"/>
              <a:t>для дальнейшей работы в среде Университета</a:t>
            </a:r>
            <a:r>
              <a:rPr lang="ru-RU" sz="1400" dirty="0"/>
              <a:t>.  </a:t>
            </a:r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lvl="0" indent="0">
              <a:buNone/>
            </a:pPr>
            <a:r>
              <a:rPr lang="ru-RU" sz="1400" b="1" dirty="0" smtClean="0"/>
              <a:t>6. Статья </a:t>
            </a:r>
            <a:r>
              <a:rPr lang="ru-RU" sz="1400" b="1" dirty="0"/>
              <a:t>«Тренинг коммуникативной компетентности» (</a:t>
            </a:r>
            <a:r>
              <a:rPr lang="ru-RU" sz="1400" b="1" dirty="0" err="1"/>
              <a:t>РИНЦ</a:t>
            </a:r>
            <a:r>
              <a:rPr lang="ru-RU" sz="1400" b="1" dirty="0"/>
              <a:t>); выходные данные:</a:t>
            </a:r>
            <a:r>
              <a:rPr lang="ru-RU" sz="1400" dirty="0"/>
              <a:t>   </a:t>
            </a:r>
            <a:r>
              <a:rPr lang="ru-RU" sz="1400" dirty="0" err="1"/>
              <a:t>Гулиус</a:t>
            </a:r>
            <a:r>
              <a:rPr lang="ru-RU" sz="1400" dirty="0"/>
              <a:t> </a:t>
            </a:r>
            <a:r>
              <a:rPr lang="ru-RU" sz="1400" dirty="0" err="1"/>
              <a:t>Н.С</a:t>
            </a:r>
            <a:r>
              <a:rPr lang="ru-RU" sz="1400" dirty="0"/>
              <a:t>. Тренинг коммуникативной компетенции менеджера в учебном процессе кафедры. / </a:t>
            </a:r>
            <a:r>
              <a:rPr lang="ru-RU" sz="1400" dirty="0" err="1"/>
              <a:t>Н.С</a:t>
            </a:r>
            <a:r>
              <a:rPr lang="ru-RU" sz="1400" dirty="0"/>
              <a:t>. </a:t>
            </a:r>
            <a:r>
              <a:rPr lang="ru-RU" sz="1400" dirty="0" err="1"/>
              <a:t>Гулиус</a:t>
            </a:r>
            <a:r>
              <a:rPr lang="ru-RU" sz="1400" dirty="0"/>
              <a:t>, </a:t>
            </a:r>
            <a:r>
              <a:rPr lang="ru-RU" sz="1400" dirty="0" err="1"/>
              <a:t>А.В</a:t>
            </a:r>
            <a:r>
              <a:rPr lang="ru-RU" sz="1400" dirty="0"/>
              <a:t>. Солоненко.// Перспективы развития науки и образования Сборник научных трудов по материалам Международной научно-практической конференции. М.:. ООО "АР-</a:t>
            </a:r>
            <a:r>
              <a:rPr lang="ru-RU" sz="1400" dirty="0" err="1"/>
              <a:t>Консалт</a:t>
            </a:r>
            <a:r>
              <a:rPr lang="ru-RU" sz="1400" dirty="0"/>
              <a:t>", 2014. С. 126-127.</a:t>
            </a:r>
          </a:p>
          <a:p>
            <a:pPr marL="0" indent="0">
              <a:buNone/>
            </a:pPr>
            <a:endParaRPr lang="ru-RU" sz="1400" dirty="0"/>
          </a:p>
          <a:p>
            <a:pPr marL="0" lvl="0" indent="0">
              <a:buNone/>
            </a:pPr>
            <a:r>
              <a:rPr lang="ru-RU" sz="1400" b="1" dirty="0" smtClean="0"/>
              <a:t>7. 3 </a:t>
            </a:r>
            <a:r>
              <a:rPr lang="ru-RU" sz="1400" b="1" dirty="0"/>
              <a:t>студентки 1 курса из </a:t>
            </a:r>
            <a:r>
              <a:rPr lang="ru-RU" sz="1400" b="1" dirty="0" err="1"/>
              <a:t>тренинговой</a:t>
            </a:r>
            <a:r>
              <a:rPr lang="ru-RU" sz="1400" b="1" dirty="0"/>
              <a:t> группы написали свои статьи на кафедральную конференцию, статьи сданы в печать в сборник (</a:t>
            </a:r>
            <a:r>
              <a:rPr lang="ru-RU" sz="1400" b="1" dirty="0" err="1"/>
              <a:t>РИНЦ</a:t>
            </a:r>
            <a:r>
              <a:rPr lang="ru-RU" sz="1400" b="1" dirty="0"/>
              <a:t>).</a:t>
            </a:r>
            <a:r>
              <a:rPr lang="ru-RU" sz="1400" dirty="0"/>
              <a:t> Содержание статей см. отдельными файлами по фамилии студенток.</a:t>
            </a:r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142245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ambria" pitchFamily="18" charset="0"/>
              </a:rPr>
              <a:t>Оценка результатов:</a:t>
            </a:r>
            <a:br>
              <a:rPr lang="ru-RU" sz="3200" dirty="0" smtClean="0">
                <a:latin typeface="Cambria" pitchFamily="18" charset="0"/>
              </a:rPr>
            </a:br>
            <a:r>
              <a:rPr lang="ru-RU" sz="3200" dirty="0" smtClean="0">
                <a:latin typeface="Cambria" pitchFamily="18" charset="0"/>
              </a:rPr>
              <a:t>мнение участников, потребителей, коллег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dirty="0">
                <a:latin typeface="Cambria" pitchFamily="18" charset="0"/>
              </a:rPr>
              <a:t>На </a:t>
            </a:r>
            <a:r>
              <a:rPr lang="ru-RU" sz="2800" dirty="0" smtClean="0">
                <a:latin typeface="Cambria" pitchFamily="18" charset="0"/>
              </a:rPr>
              <a:t>встречи и </a:t>
            </a:r>
            <a:r>
              <a:rPr lang="en-US" sz="2800" dirty="0" smtClean="0">
                <a:latin typeface="Cambria" pitchFamily="18" charset="0"/>
              </a:rPr>
              <a:t>Skype-</a:t>
            </a:r>
            <a:r>
              <a:rPr lang="ru-RU" sz="2800" dirty="0" smtClean="0">
                <a:latin typeface="Cambria" pitchFamily="18" charset="0"/>
              </a:rPr>
              <a:t>конференцию были </a:t>
            </a:r>
            <a:r>
              <a:rPr lang="ru-RU" sz="2800" dirty="0">
                <a:latin typeface="Cambria" pitchFamily="18" charset="0"/>
              </a:rPr>
              <a:t>приглашены все студенты и магистры специальности «Управление персоналом», присутствовали студенты МФУ. </a:t>
            </a:r>
            <a:br>
              <a:rPr lang="ru-RU" sz="2800" dirty="0">
                <a:latin typeface="Cambria" pitchFamily="18" charset="0"/>
              </a:rPr>
            </a:br>
            <a:endParaRPr lang="ru-RU" sz="28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Cambria" pitchFamily="18" charset="0"/>
              </a:rPr>
              <a:t>Были предложены 5 вопросов: </a:t>
            </a:r>
          </a:p>
          <a:p>
            <a:pPr marL="0" indent="0">
              <a:buNone/>
            </a:pPr>
            <a:r>
              <a:rPr lang="ru-RU" sz="2800" dirty="0">
                <a:latin typeface="Cambria" pitchFamily="18" charset="0"/>
              </a:rPr>
              <a:t>-оцените актуальность встречи (0-10 баллов, где 10 – максимально возможный); </a:t>
            </a:r>
            <a:endParaRPr lang="ru-RU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ambria" pitchFamily="18" charset="0"/>
              </a:rPr>
              <a:t>- </a:t>
            </a:r>
            <a:r>
              <a:rPr lang="ru-RU" sz="2800" dirty="0">
                <a:latin typeface="Cambria" pitchFamily="18" charset="0"/>
              </a:rPr>
              <a:t>перечислите плюсы события;</a:t>
            </a:r>
          </a:p>
          <a:p>
            <a:pPr marL="0" indent="0">
              <a:buNone/>
            </a:pPr>
            <a:r>
              <a:rPr lang="ru-RU" sz="2800" dirty="0">
                <a:latin typeface="Cambria" pitchFamily="18" charset="0"/>
              </a:rPr>
              <a:t>-  какие были минусы встречи?</a:t>
            </a:r>
          </a:p>
          <a:p>
            <a:pPr marL="0" indent="0">
              <a:buNone/>
            </a:pPr>
            <a:r>
              <a:rPr lang="ru-RU" sz="2800" dirty="0">
                <a:latin typeface="Cambria" pitchFamily="18" charset="0"/>
              </a:rPr>
              <a:t>- что будете практиковать?  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Cambria" pitchFamily="18" charset="0"/>
              </a:rPr>
              <a:t>что </a:t>
            </a:r>
            <a:r>
              <a:rPr lang="ru-RU" sz="2800" dirty="0">
                <a:latin typeface="Cambria" pitchFamily="18" charset="0"/>
              </a:rPr>
              <a:t>еще можно сделать для следующих встреч</a:t>
            </a:r>
            <a:r>
              <a:rPr lang="ru-RU" sz="2800" dirty="0" smtClean="0">
                <a:latin typeface="Cambria" pitchFamily="18" charset="0"/>
              </a:rPr>
              <a:t>?</a:t>
            </a:r>
          </a:p>
          <a:p>
            <a:pPr>
              <a:buFontTx/>
              <a:buChar char="-"/>
            </a:pPr>
            <a:endParaRPr lang="ru-RU" sz="28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ambria" pitchFamily="18" charset="0"/>
              </a:rPr>
              <a:t>! </a:t>
            </a:r>
            <a:r>
              <a:rPr lang="ru-RU" sz="2800" b="1" dirty="0" smtClean="0">
                <a:latin typeface="Cambria" pitchFamily="18" charset="0"/>
              </a:rPr>
              <a:t>Актуальность в среднем для всех участников составила 9,4 балла</a:t>
            </a:r>
            <a:endParaRPr lang="ru-RU" sz="2800" b="1" dirty="0">
              <a:latin typeface="Cambria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1754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ambria" pitchFamily="18" charset="0"/>
              </a:rPr>
              <a:t>Наиболее частотные ответы: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Cambria" pitchFamily="18" charset="0"/>
              </a:rPr>
              <a:t>№1 Плюсы </a:t>
            </a:r>
            <a:r>
              <a:rPr lang="ru-RU" sz="4400" b="1" dirty="0">
                <a:latin typeface="Cambria" pitchFamily="18" charset="0"/>
              </a:rPr>
              <a:t>события (+):</a:t>
            </a:r>
            <a:endParaRPr lang="ru-RU" sz="44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практика языка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знакомство с новым человеком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начала привыкать к речи носителя языка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понимаю, о чем идет речь в диалоге, раньше такого не было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появился стимул изучать английский язык и уделять новому общению больше времени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саморазвитие, возможность развеять стереотипы данной нации, узнать мнение иностранца о своей родине, улучшить свой язык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интересно слушать иностранную речь, пытаться ее понять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живое общение с иностранцами, с другим менталитетом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</a:t>
            </a:r>
            <a:r>
              <a:rPr lang="ru-RU" dirty="0" err="1">
                <a:latin typeface="Cambria" pitchFamily="18" charset="0"/>
              </a:rPr>
              <a:t>неформальность</a:t>
            </a:r>
            <a:r>
              <a:rPr lang="ru-RU" dirty="0">
                <a:latin typeface="Cambria" pitchFamily="18" charset="0"/>
              </a:rPr>
              <a:t> общения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такие занятия сплачивают коллектив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дают возможность усовершенствовать язык, сравнить менталитеты, узнать другие способы жизни, другие взгляды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много новой информации, советы по построению начала фразы, культуры речи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3019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ambria" pitchFamily="18" charset="0"/>
              </a:rPr>
              <a:t>Наиболее частотные ответы: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Cambria" pitchFamily="18" charset="0"/>
              </a:rPr>
              <a:t>№2 Минусы </a:t>
            </a:r>
            <a:r>
              <a:rPr lang="ru-RU" sz="4400" b="1" dirty="0">
                <a:latin typeface="Cambria" pitchFamily="18" charset="0"/>
              </a:rPr>
              <a:t>события:</a:t>
            </a:r>
            <a:endParaRPr lang="ru-RU" sz="44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долгие паузы между нашими вопросами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страх что-то сказать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неуверенность аудитории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страх говорить на английском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я не обладаю достаточными знаниями и навыками общения с иностранными студентами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стесняюсь проявлять свои знания английского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недостаточное знание английского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мои знания на начальном уровне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мой плохой английский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легкая растерянность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боязнь сказать что-то неверно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недовольна собой из-за недостаточного знания языка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я плохо владею английским языком, поэтому не могла принять активного участия в беседе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5063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ambria" pitchFamily="18" charset="0"/>
              </a:rPr>
              <a:t>Наиболее частотные ответы: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Cambria" pitchFamily="18" charset="0"/>
              </a:rPr>
              <a:t>№3 Что </a:t>
            </a:r>
            <a:r>
              <a:rPr lang="ru-RU" b="1" dirty="0">
                <a:latin typeface="Cambria" pitchFamily="18" charset="0"/>
              </a:rPr>
              <a:t>будете практиковать?</a:t>
            </a:r>
            <a:endParaRPr lang="ru-RU" dirty="0"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latin typeface="Cambria" pitchFamily="18" charset="0"/>
              </a:rPr>
              <a:t>- английский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latin typeface="Cambria" pitchFamily="18" charset="0"/>
              </a:rPr>
              <a:t>- буду практиковать язык с друзьями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latin typeface="Cambria" pitchFamily="18" charset="0"/>
              </a:rPr>
              <a:t>- заниматься на парах английского усерднее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latin typeface="Cambria" pitchFamily="18" charset="0"/>
              </a:rPr>
              <a:t>- бороться со стеснением и страхами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latin typeface="Cambria" pitchFamily="18" charset="0"/>
              </a:rPr>
              <a:t>- больше общаться с иностранцами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latin typeface="Cambria" pitchFamily="18" charset="0"/>
              </a:rPr>
              <a:t>- буду развивать свои языковые навыки, смотреть фильмы, сериалы, слушать музыку с </a:t>
            </a:r>
            <a:r>
              <a:rPr lang="ru-RU" sz="2300" dirty="0" err="1">
                <a:latin typeface="Cambria" pitchFamily="18" charset="0"/>
              </a:rPr>
              <a:t>англ.субтитрами</a:t>
            </a:r>
            <a:endParaRPr lang="ru-RU" sz="2300" dirty="0"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latin typeface="Cambria" pitchFamily="18" charset="0"/>
              </a:rPr>
              <a:t>- после встречи посмотрю фильм «Клан Сопрано» без перевода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latin typeface="Cambria" pitchFamily="18" charset="0"/>
              </a:rPr>
              <a:t>- было полезно услышать разговорную речь носителя другого языка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3630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ambria" pitchFamily="18" charset="0"/>
              </a:rPr>
              <a:t>Наиболее частотные ответы: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Cambria" pitchFamily="18" charset="0"/>
              </a:rPr>
              <a:t> №4 Что </a:t>
            </a:r>
            <a:r>
              <a:rPr lang="ru-RU" b="1" dirty="0">
                <a:latin typeface="Cambria" pitchFamily="18" charset="0"/>
              </a:rPr>
              <a:t>еще можно сделать?</a:t>
            </a:r>
            <a:endParaRPr lang="ru-RU" dirty="0">
              <a:latin typeface="Cambria" pitchFamily="18" charset="0"/>
            </a:endParaRP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подготовить нашу презентацию группы для иностранных студентов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вместе с иностранцем сходить куда-нибудь - на экскурсию, к примеру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сделать встречи-погружения, когда группа будет говорить только на английском,  хотя бы 20 минут каждый день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можно было бы посмотреть презентации / профиль Джона/ профиль Кристины в </a:t>
            </a:r>
            <a:r>
              <a:rPr lang="ru-RU" dirty="0" err="1">
                <a:latin typeface="Cambria" pitchFamily="18" charset="0"/>
              </a:rPr>
              <a:t>соцсетях</a:t>
            </a:r>
            <a:endParaRPr lang="ru-RU" dirty="0">
              <a:latin typeface="Cambria" pitchFamily="18" charset="0"/>
            </a:endParaRP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попеть </a:t>
            </a:r>
            <a:r>
              <a:rPr lang="ru-RU" dirty="0" smtClean="0">
                <a:latin typeface="Cambria" pitchFamily="18" charset="0"/>
              </a:rPr>
              <a:t>караоке на английском языке всей группой</a:t>
            </a:r>
            <a:endParaRPr lang="ru-RU" dirty="0">
              <a:latin typeface="Cambria" pitchFamily="18" charset="0"/>
            </a:endParaRP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- больше подобных встреч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510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2565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200" b="1" dirty="0" smtClean="0"/>
              <a:t>В рамках Стратегической инициативы 3 (СИ 3) «Дорожной карты» (2013)</a:t>
            </a:r>
            <a:r>
              <a:rPr lang="ru-RU" sz="2200" dirty="0" smtClean="0"/>
              <a:t> и направления «Привлечение в ТГУ талантливых студентов и аспирантов («Поколение 2020»)» заявлено создание условий для повышения конкурентоспособности, интернационализации, профессионально ориентационной работы  со студентами НИ ТГУ.</a:t>
            </a:r>
          </a:p>
          <a:p>
            <a:pPr>
              <a:spcBef>
                <a:spcPts val="0"/>
              </a:spcBef>
            </a:pPr>
            <a:r>
              <a:rPr lang="ru-RU" sz="2200" b="1" dirty="0" smtClean="0"/>
              <a:t>Коммуникативная компетентность является базовой характеристикой</a:t>
            </a:r>
            <a:r>
              <a:rPr lang="ru-RU" sz="2200" dirty="0" smtClean="0"/>
              <a:t> профессиональной компетентности и профессиональной подготовки специалистов профессий в сфере «человек – </a:t>
            </a:r>
            <a:r>
              <a:rPr lang="ru-RU" sz="2200" dirty="0" err="1" smtClean="0"/>
              <a:t>человек</a:t>
            </a:r>
            <a:r>
              <a:rPr lang="ru-RU" sz="2200" dirty="0" smtClean="0"/>
              <a:t>». </a:t>
            </a:r>
          </a:p>
          <a:p>
            <a:pPr>
              <a:spcBef>
                <a:spcPts val="0"/>
              </a:spcBef>
            </a:pPr>
            <a:r>
              <a:rPr lang="ru-RU" sz="2200" b="1" dirty="0" smtClean="0"/>
              <a:t>Паспорт профессионального стандарта РФ  (2014): особое место занимает коммуникативная компетентность – она входит в состав всех 78 (!) компетенций. 22.12.2014 </a:t>
            </a:r>
          </a:p>
          <a:p>
            <a:pPr algn="r">
              <a:spcBef>
                <a:spcPts val="0"/>
              </a:spcBef>
              <a:buNone/>
            </a:pPr>
            <a:r>
              <a:rPr lang="ru-RU" sz="1600" b="1" dirty="0" smtClean="0"/>
              <a:t> </a:t>
            </a:r>
            <a:r>
              <a:rPr lang="ru-RU" sz="1600" u="sng" dirty="0" smtClean="0">
                <a:hlinkClick r:id="rId2"/>
              </a:rPr>
              <a:t>http://new.nark-rspp.ru/wp-content/uploads/PS_upravlenie_organizaciej.pdf</a:t>
            </a:r>
            <a:r>
              <a:rPr lang="ru-RU" sz="1600" dirty="0" smtClean="0"/>
              <a:t> </a:t>
            </a:r>
          </a:p>
          <a:p>
            <a:pPr algn="r">
              <a:spcBef>
                <a:spcPts val="0"/>
              </a:spcBef>
              <a:buNone/>
            </a:pPr>
            <a:r>
              <a:rPr lang="ru-RU" sz="1600" dirty="0" smtClean="0"/>
              <a:t>Режим доступа – свободный. Дата обращения: 20.11.2014. </a:t>
            </a:r>
          </a:p>
          <a:p>
            <a:pPr>
              <a:spcBef>
                <a:spcPts val="0"/>
              </a:spcBef>
            </a:pPr>
            <a:endParaRPr lang="ru-RU" sz="2200" dirty="0"/>
          </a:p>
        </p:txBody>
      </p:sp>
      <p:pic>
        <p:nvPicPr>
          <p:cNvPr id="5122" name="Picture 2" descr="C:\Users\Наташа\Desktop\актуальност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60648"/>
            <a:ext cx="1104900" cy="110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Результаты 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200" b="1" dirty="0" smtClean="0">
                <a:latin typeface="Cambria" pitchFamily="18" charset="0"/>
              </a:rPr>
              <a:t>Разработан </a:t>
            </a:r>
            <a:r>
              <a:rPr lang="ru-RU" sz="2200" b="1" dirty="0">
                <a:latin typeface="Cambria" pitchFamily="18" charset="0"/>
              </a:rPr>
              <a:t>и апробирован </a:t>
            </a:r>
            <a:r>
              <a:rPr lang="ru-RU" sz="2200" dirty="0">
                <a:latin typeface="Cambria" pitchFamily="18" charset="0"/>
              </a:rPr>
              <a:t>универсальный модуль тренинга коммуникативной компетенции </a:t>
            </a:r>
            <a:r>
              <a:rPr lang="ru-RU" sz="2200" dirty="0" smtClean="0">
                <a:latin typeface="Cambria" pitchFamily="18" charset="0"/>
              </a:rPr>
              <a:t>для </a:t>
            </a:r>
            <a:r>
              <a:rPr lang="ru-RU" sz="2200" dirty="0">
                <a:latin typeface="Cambria" pitchFamily="18" charset="0"/>
              </a:rPr>
              <a:t>студентов Университета</a:t>
            </a:r>
            <a:r>
              <a:rPr lang="ru-RU" sz="2200" b="1" dirty="0">
                <a:latin typeface="Cambria" pitchFamily="18" charset="0"/>
              </a:rPr>
              <a:t>. </a:t>
            </a:r>
            <a:r>
              <a:rPr lang="ru-RU" sz="2200" b="1" dirty="0" smtClean="0">
                <a:latin typeface="Cambria" pitchFamily="18" charset="0"/>
              </a:rPr>
              <a:t/>
            </a:r>
            <a:br>
              <a:rPr lang="ru-RU" sz="2200" b="1" dirty="0" smtClean="0">
                <a:latin typeface="Cambria" pitchFamily="18" charset="0"/>
              </a:rPr>
            </a:br>
            <a:r>
              <a:rPr lang="ru-RU" sz="2200" b="1" dirty="0" smtClean="0">
                <a:latin typeface="Cambria" pitchFamily="18" charset="0"/>
              </a:rPr>
              <a:t>Текст </a:t>
            </a:r>
            <a:r>
              <a:rPr lang="ru-RU" sz="2200" b="1" dirty="0">
                <a:latin typeface="Cambria" pitchFamily="18" charset="0"/>
              </a:rPr>
              <a:t>программы на русском и английском языках</a:t>
            </a:r>
            <a:r>
              <a:rPr lang="ru-RU" sz="2200" b="1" dirty="0" smtClean="0">
                <a:latin typeface="Cambria" pitchFamily="18" charset="0"/>
              </a:rPr>
              <a:t>.</a:t>
            </a:r>
          </a:p>
          <a:p>
            <a:pPr lvl="0"/>
            <a:r>
              <a:rPr lang="ru-RU" sz="2200" b="1" dirty="0" smtClean="0">
                <a:latin typeface="Cambria" pitchFamily="18" charset="0"/>
              </a:rPr>
              <a:t>Проведен тренинг, собрана обратная связь.</a:t>
            </a:r>
          </a:p>
          <a:p>
            <a:pPr lvl="0"/>
            <a:r>
              <a:rPr lang="ru-RU" sz="2200" b="1" dirty="0" smtClean="0">
                <a:latin typeface="Cambria" pitchFamily="18" charset="0"/>
              </a:rPr>
              <a:t>Проведены: </a:t>
            </a:r>
            <a:r>
              <a:rPr lang="en-US" sz="2200" dirty="0" smtClean="0">
                <a:latin typeface="Cambria" pitchFamily="18" charset="0"/>
              </a:rPr>
              <a:t>Skype-</a:t>
            </a:r>
            <a:r>
              <a:rPr lang="ru-RU" sz="2200" dirty="0" smtClean="0">
                <a:latin typeface="Cambria" pitchFamily="18" charset="0"/>
              </a:rPr>
              <a:t>конференция, встречи с иностранными студентами, дебаты по теме кодекса чести первокурсника;</a:t>
            </a:r>
            <a:endParaRPr lang="ru-RU" sz="2200" dirty="0">
              <a:latin typeface="Cambria" pitchFamily="18" charset="0"/>
            </a:endParaRPr>
          </a:p>
          <a:p>
            <a:pPr lvl="0"/>
            <a:r>
              <a:rPr lang="ru-RU" sz="2200" b="1" dirty="0">
                <a:latin typeface="Cambria" pitchFamily="18" charset="0"/>
              </a:rPr>
              <a:t>36 человек пробной группы повысили уровень владения коммуникативной </a:t>
            </a:r>
            <a:r>
              <a:rPr lang="ru-RU" sz="2200" b="1" dirty="0" smtClean="0">
                <a:latin typeface="Cambria" pitchFamily="18" charset="0"/>
              </a:rPr>
              <a:t>компетентности </a:t>
            </a:r>
            <a:r>
              <a:rPr lang="ru-RU" sz="2200" dirty="0" smtClean="0">
                <a:latin typeface="Cambria" pitchFamily="18" charset="0"/>
              </a:rPr>
              <a:t>согласно </a:t>
            </a:r>
            <a:r>
              <a:rPr lang="ru-RU" sz="2200" dirty="0">
                <a:latin typeface="Cambria" pitchFamily="18" charset="0"/>
              </a:rPr>
              <a:t>индивидуальному профилю менеджера (оценка уровня владения ККМ проводится в начале тренинга и в конце </a:t>
            </a:r>
            <a:r>
              <a:rPr lang="ru-RU" sz="2200" dirty="0" smtClean="0">
                <a:latin typeface="Cambria" pitchFamily="18" charset="0"/>
              </a:rPr>
              <a:t>тренинга).</a:t>
            </a:r>
            <a:endParaRPr lang="ru-RU" sz="2200" dirty="0">
              <a:latin typeface="Cambria" pitchFamily="18" charset="0"/>
            </a:endParaRPr>
          </a:p>
          <a:p>
            <a:pPr lvl="0"/>
            <a:r>
              <a:rPr lang="ru-RU" sz="2200" b="1" dirty="0">
                <a:latin typeface="Cambria" pitchFamily="18" charset="0"/>
              </a:rPr>
              <a:t>Статья</a:t>
            </a:r>
            <a:r>
              <a:rPr lang="ru-RU" sz="2200" dirty="0">
                <a:latin typeface="Cambria" pitchFamily="18" charset="0"/>
              </a:rPr>
              <a:t> по проведению тренинга коммуникативной компетентности </a:t>
            </a:r>
            <a:r>
              <a:rPr lang="ru-RU" sz="2200" b="1" dirty="0">
                <a:latin typeface="Cambria" pitchFamily="18" charset="0"/>
              </a:rPr>
              <a:t>(</a:t>
            </a:r>
            <a:r>
              <a:rPr lang="ru-RU" sz="2200" b="1" dirty="0" err="1">
                <a:latin typeface="Cambria" pitchFamily="18" charset="0"/>
              </a:rPr>
              <a:t>РИНЦ</a:t>
            </a:r>
            <a:r>
              <a:rPr lang="ru-RU" sz="2200" b="1" dirty="0" smtClean="0">
                <a:latin typeface="Cambria" pitchFamily="18" charset="0"/>
              </a:rPr>
              <a:t>)</a:t>
            </a:r>
            <a:r>
              <a:rPr lang="ru-RU" sz="2200" dirty="0" smtClean="0">
                <a:latin typeface="Cambria" pitchFamily="18" charset="0"/>
              </a:rPr>
              <a:t>.</a:t>
            </a:r>
          </a:p>
          <a:p>
            <a:pPr lvl="0"/>
            <a:r>
              <a:rPr lang="ru-RU" sz="2200" b="1" dirty="0" smtClean="0">
                <a:latin typeface="Cambria" pitchFamily="18" charset="0"/>
              </a:rPr>
              <a:t>3 студентки 1 курса напечатали </a:t>
            </a:r>
            <a:r>
              <a:rPr lang="ru-RU" sz="2200" dirty="0" smtClean="0">
                <a:latin typeface="Cambria" pitchFamily="18" charset="0"/>
              </a:rPr>
              <a:t>свои статьи в сборнике кафедры </a:t>
            </a:r>
            <a:r>
              <a:rPr lang="ru-RU" sz="2200" b="1" dirty="0" smtClean="0">
                <a:latin typeface="Cambria" pitchFamily="18" charset="0"/>
              </a:rPr>
              <a:t>(</a:t>
            </a:r>
            <a:r>
              <a:rPr lang="ru-RU" sz="2200" b="1" dirty="0" err="1" smtClean="0">
                <a:latin typeface="Cambria" pitchFamily="18" charset="0"/>
              </a:rPr>
              <a:t>РИНЦ</a:t>
            </a:r>
            <a:r>
              <a:rPr lang="ru-RU" sz="2200" b="1" dirty="0" smtClean="0">
                <a:latin typeface="Cambria" pitchFamily="18" charset="0"/>
              </a:rPr>
              <a:t>).</a:t>
            </a:r>
            <a:endParaRPr lang="ru-RU" sz="2200" b="1" dirty="0">
              <a:latin typeface="Cambria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6" name="Picture 4" descr="C:\Users\Наташа\Desktop\добиться результа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60648"/>
            <a:ext cx="1377702" cy="928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ambria" pitchFamily="18" charset="0"/>
              </a:rPr>
              <a:t>Реализация проекта в дальнейшем: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AutoNum type="arabicPeriod"/>
            </a:pPr>
            <a:r>
              <a:rPr lang="ru-RU" sz="2000" b="1" dirty="0" smtClean="0">
                <a:latin typeface="Cambria" pitchFamily="18" charset="0"/>
              </a:rPr>
              <a:t>Согласовать программу </a:t>
            </a:r>
            <a:r>
              <a:rPr lang="ru-RU" sz="2000" dirty="0" smtClean="0">
                <a:latin typeface="Cambria" pitchFamily="18" charset="0"/>
              </a:rPr>
              <a:t>мета-модуля на уровне </a:t>
            </a:r>
            <a:r>
              <a:rPr lang="ru-RU" sz="2000" dirty="0" err="1" smtClean="0">
                <a:latin typeface="Cambria" pitchFamily="18" charset="0"/>
              </a:rPr>
              <a:t>УУ</a:t>
            </a:r>
            <a:r>
              <a:rPr lang="ru-RU" sz="2000" dirty="0" smtClean="0">
                <a:latin typeface="Cambria" pitchFamily="18" charset="0"/>
              </a:rPr>
              <a:t>, согласовать дальнейшее внедрение программы:  март – июнь 2015.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2000" b="1" dirty="0" smtClean="0">
                <a:latin typeface="Cambria" pitchFamily="18" charset="0"/>
              </a:rPr>
              <a:t>Согласовать с кафедрами, факультетами-заказчиками </a:t>
            </a:r>
            <a:r>
              <a:rPr lang="ru-RU" sz="2000" dirty="0" smtClean="0">
                <a:latin typeface="Cambria" pitchFamily="18" charset="0"/>
              </a:rPr>
              <a:t>наиболее необходимый вариант проведения тренинга: май-июнь 2015 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2000" b="1" dirty="0" smtClean="0">
                <a:latin typeface="Cambria" pitchFamily="18" charset="0"/>
              </a:rPr>
              <a:t>Подготовить группу тренеров</a:t>
            </a:r>
            <a:r>
              <a:rPr lang="ru-RU" sz="2000" dirty="0" smtClean="0">
                <a:latin typeface="Cambria" pitchFamily="18" charset="0"/>
              </a:rPr>
              <a:t> из числа сотрудников Психологической службы </a:t>
            </a:r>
            <a:r>
              <a:rPr lang="ru-RU" sz="2000" dirty="0" err="1" smtClean="0">
                <a:latin typeface="Cambria" pitchFamily="18" charset="0"/>
              </a:rPr>
              <a:t>ТГУ</a:t>
            </a:r>
            <a:r>
              <a:rPr lang="ru-RU" sz="2000" dirty="0" smtClean="0">
                <a:latin typeface="Cambria" pitchFamily="18" charset="0"/>
              </a:rPr>
              <a:t>, кураторов групп из числа преподавателей и студентов старших курсов – июнь 2015.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2000" b="1" dirty="0" smtClean="0">
                <a:latin typeface="Cambria" pitchFamily="18" charset="0"/>
              </a:rPr>
              <a:t>Разработать </a:t>
            </a:r>
            <a:r>
              <a:rPr lang="en-US" sz="2000" b="1" dirty="0" smtClean="0">
                <a:latin typeface="Cambria" pitchFamily="18" charset="0"/>
              </a:rPr>
              <a:t>Moodle</a:t>
            </a:r>
            <a:r>
              <a:rPr lang="ru-RU" sz="2000" b="1" dirty="0" smtClean="0">
                <a:latin typeface="Cambria" pitchFamily="18" charset="0"/>
              </a:rPr>
              <a:t>-вариант </a:t>
            </a:r>
            <a:r>
              <a:rPr lang="ru-RU" sz="2000" dirty="0" smtClean="0">
                <a:latin typeface="Cambria" pitchFamily="18" charset="0"/>
              </a:rPr>
              <a:t>программы универсального модуля – ноябрь-декабрь 2015.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2000" b="1" dirty="0" smtClean="0">
                <a:latin typeface="Cambria" pitchFamily="18" charset="0"/>
              </a:rPr>
              <a:t>Запустить программу на 2 новых площадках:</a:t>
            </a:r>
            <a:r>
              <a:rPr lang="ru-RU" sz="2000" dirty="0" smtClean="0">
                <a:latin typeface="Cambria" pitchFamily="18" charset="0"/>
              </a:rPr>
              <a:t> сентябрь – декабрь 2015.</a:t>
            </a:r>
          </a:p>
          <a:p>
            <a:pPr>
              <a:spcBef>
                <a:spcPts val="0"/>
              </a:spcBef>
              <a:buAutoNum type="arabicPeriod"/>
            </a:pPr>
            <a:endParaRPr lang="ru-RU" sz="2000" dirty="0" smtClean="0">
              <a:latin typeface="Cambria" pitchFamily="18" charset="0"/>
            </a:endParaRPr>
          </a:p>
          <a:p>
            <a:pPr>
              <a:spcBef>
                <a:spcPts val="0"/>
              </a:spcBef>
              <a:buAutoNum type="arabicPeriod"/>
            </a:pPr>
            <a:endParaRPr lang="ru-RU" sz="2000" b="1" dirty="0" smtClean="0"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30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ambria" pitchFamily="18" charset="0"/>
              </a:rPr>
              <a:t>Варианты проведения тренинга: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dirty="0">
                <a:latin typeface="Cambria" pitchFamily="18" charset="0"/>
              </a:rPr>
              <a:t>Варианты проведения тренинга коммуникативной компетентности: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 </a:t>
            </a:r>
          </a:p>
          <a:p>
            <a:pPr marL="0" lvl="0" indent="0">
              <a:buNone/>
            </a:pPr>
            <a:r>
              <a:rPr lang="ru-RU" dirty="0" smtClean="0">
                <a:latin typeface="Cambria" pitchFamily="18" charset="0"/>
              </a:rPr>
              <a:t>1. </a:t>
            </a:r>
            <a:r>
              <a:rPr lang="ru-RU" b="1" dirty="0" smtClean="0">
                <a:latin typeface="Cambria" pitchFamily="18" charset="0"/>
              </a:rPr>
              <a:t>Тренинг </a:t>
            </a:r>
            <a:r>
              <a:rPr lang="ru-RU" b="1" dirty="0">
                <a:latin typeface="Cambria" pitchFamily="18" charset="0"/>
              </a:rPr>
              <a:t>16 часов в ноябре-декабре </a:t>
            </a:r>
            <a:r>
              <a:rPr lang="ru-RU" dirty="0">
                <a:latin typeface="Cambria" pitchFamily="18" charset="0"/>
              </a:rPr>
              <a:t>\  в преддверии первой сессии (по 4 часа раз в неделю) – тренинг в жанре «погружения». Группы по 15-25 человек.</a:t>
            </a:r>
          </a:p>
          <a:p>
            <a:pPr marL="0" lvl="0" indent="0">
              <a:buNone/>
            </a:pPr>
            <a:r>
              <a:rPr lang="ru-RU" dirty="0" smtClean="0">
                <a:latin typeface="Cambria" pitchFamily="18" charset="0"/>
              </a:rPr>
              <a:t>2. </a:t>
            </a:r>
            <a:r>
              <a:rPr lang="ru-RU" b="1" dirty="0" smtClean="0">
                <a:latin typeface="Cambria" pitchFamily="18" charset="0"/>
              </a:rPr>
              <a:t>Тренинг </a:t>
            </a:r>
            <a:r>
              <a:rPr lang="ru-RU" b="1" dirty="0">
                <a:latin typeface="Cambria" pitchFamily="18" charset="0"/>
              </a:rPr>
              <a:t>сентябрь-декабрь еженедельно </a:t>
            </a:r>
            <a:r>
              <a:rPr lang="ru-RU" dirty="0">
                <a:latin typeface="Cambria" pitchFamily="18" charset="0"/>
              </a:rPr>
              <a:t>(2 часа, пятница) с идеей сопровождения, поддержки, постепенной мягкой адаптации в течение первого семестра. Группы 15-40 человек.</a:t>
            </a:r>
          </a:p>
          <a:p>
            <a:pPr marL="0" lvl="0" indent="0">
              <a:buNone/>
            </a:pPr>
            <a:r>
              <a:rPr lang="ru-RU" dirty="0" smtClean="0">
                <a:latin typeface="Cambria" pitchFamily="18" charset="0"/>
              </a:rPr>
              <a:t>3. </a:t>
            </a:r>
            <a:r>
              <a:rPr lang="ru-RU" b="1" dirty="0" smtClean="0">
                <a:latin typeface="Cambria" pitchFamily="18" charset="0"/>
              </a:rPr>
              <a:t>Тренинг </a:t>
            </a:r>
            <a:r>
              <a:rPr lang="ru-RU" b="1" dirty="0">
                <a:latin typeface="Cambria" pitchFamily="18" charset="0"/>
              </a:rPr>
              <a:t>в жанре «погружений» по выходным дням: </a:t>
            </a:r>
            <a:r>
              <a:rPr lang="ru-RU" b="1" dirty="0" err="1">
                <a:latin typeface="Cambria" pitchFamily="18" charset="0"/>
              </a:rPr>
              <a:t>СБ-ВС</a:t>
            </a:r>
            <a:r>
              <a:rPr lang="ru-RU" b="1" dirty="0">
                <a:latin typeface="Cambria" pitchFamily="18" charset="0"/>
              </a:rPr>
              <a:t> </a:t>
            </a:r>
            <a:r>
              <a:rPr lang="ru-RU" dirty="0">
                <a:latin typeface="Cambria" pitchFamily="18" charset="0"/>
              </a:rPr>
              <a:t>(сентябрь, 12 часов), (середина семестра 12 часов), (начало декабря, 12 часов), основная цель которого – мобилизовать опыт обучения в краткие сроки максимально эффективно. Группы до 25 человек.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 </a:t>
            </a:r>
          </a:p>
          <a:p>
            <a:pPr marL="0" lvl="0" indent="0">
              <a:buNone/>
            </a:pPr>
            <a:r>
              <a:rPr lang="ru-RU" dirty="0">
                <a:latin typeface="Cambria" pitchFamily="18" charset="0"/>
              </a:rPr>
              <a:t>Параллельно существованию группы идет он-</a:t>
            </a:r>
            <a:r>
              <a:rPr lang="ru-RU" dirty="0" err="1">
                <a:latin typeface="Cambria" pitchFamily="18" charset="0"/>
              </a:rPr>
              <a:t>лайн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модерация</a:t>
            </a:r>
            <a:r>
              <a:rPr lang="ru-RU" dirty="0">
                <a:latin typeface="Cambria" pitchFamily="18" charset="0"/>
              </a:rPr>
              <a:t> старостой группы из числа студентов и он-</a:t>
            </a:r>
            <a:r>
              <a:rPr lang="ru-RU" dirty="0" err="1">
                <a:latin typeface="Cambria" pitchFamily="18" charset="0"/>
              </a:rPr>
              <a:t>лайн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тьюторство</a:t>
            </a:r>
            <a:r>
              <a:rPr lang="ru-RU" dirty="0">
                <a:latin typeface="Cambria" pitchFamily="18" charset="0"/>
              </a:rPr>
              <a:t> одного из тренеров.</a:t>
            </a:r>
          </a:p>
          <a:p>
            <a:pPr marL="0" lvl="0" indent="0">
              <a:buNone/>
            </a:pPr>
            <a:r>
              <a:rPr lang="ru-RU" dirty="0">
                <a:latin typeface="Cambria" pitchFamily="18" charset="0"/>
              </a:rPr>
              <a:t>В приоритете – два ведущих (два тренера) на группу.</a:t>
            </a:r>
          </a:p>
          <a:p>
            <a:pPr marL="0" indent="0">
              <a:buNone/>
            </a:pPr>
            <a:r>
              <a:rPr lang="ru-RU" dirty="0">
                <a:latin typeface="Cambria" pitchFamily="18" charset="0"/>
              </a:rPr>
              <a:t> </a:t>
            </a:r>
          </a:p>
          <a:p>
            <a:pPr marL="0" indent="0">
              <a:buNone/>
            </a:pP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188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ambria" pitchFamily="18" charset="0"/>
              </a:rPr>
              <a:t>Смысловые части тренинга: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600" dirty="0"/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" pitchFamily="18" charset="0"/>
              </a:rPr>
              <a:t>	1. </a:t>
            </a:r>
            <a:r>
              <a:rPr lang="ru-RU" sz="1800" b="1" dirty="0" smtClean="0">
                <a:latin typeface="Cambria" pitchFamily="18" charset="0"/>
              </a:rPr>
              <a:t>Организационные </a:t>
            </a:r>
            <a:r>
              <a:rPr lang="ru-RU" sz="1800" b="1" dirty="0">
                <a:latin typeface="Cambria" pitchFamily="18" charset="0"/>
              </a:rPr>
              <a:t>условия тренинга</a:t>
            </a:r>
            <a:r>
              <a:rPr lang="ru-RU" sz="1800" dirty="0">
                <a:latin typeface="Cambria" pitchFamily="18" charset="0"/>
              </a:rPr>
              <a:t>. Методическое обеспечение курса, список литературы по курсу, видео-, текстовые электронные материалы, подготовительные материалы для дебатов.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" pitchFamily="18" charset="0"/>
              </a:rPr>
              <a:t>	2. </a:t>
            </a:r>
            <a:r>
              <a:rPr lang="ru-RU" sz="1800" b="1" dirty="0" smtClean="0">
                <a:latin typeface="Cambria" pitchFamily="18" charset="0"/>
              </a:rPr>
              <a:t>Теория </a:t>
            </a:r>
            <a:r>
              <a:rPr lang="ru-RU" sz="1800" b="1" dirty="0">
                <a:latin typeface="Cambria" pitchFamily="18" charset="0"/>
              </a:rPr>
              <a:t>коммуникаций</a:t>
            </a:r>
            <a:r>
              <a:rPr lang="ru-RU" sz="1800" dirty="0">
                <a:latin typeface="Cambria" pitchFamily="18" charset="0"/>
              </a:rPr>
              <a:t>, теория межкультурных коммуникаций, работа с информацией (поиск, распаковка, упаковка, корректное цитирование).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" pitchFamily="18" charset="0"/>
              </a:rPr>
              <a:t>	3. </a:t>
            </a:r>
            <a:r>
              <a:rPr lang="ru-RU" sz="1800" b="1" dirty="0" smtClean="0">
                <a:latin typeface="Cambria" pitchFamily="18" charset="0"/>
              </a:rPr>
              <a:t>Диагностика </a:t>
            </a:r>
            <a:r>
              <a:rPr lang="ru-RU" sz="1800" b="1" dirty="0">
                <a:latin typeface="Cambria" pitchFamily="18" charset="0"/>
              </a:rPr>
              <a:t>параметров </a:t>
            </a:r>
            <a:r>
              <a:rPr lang="ru-RU" sz="1800" b="1" dirty="0" err="1">
                <a:latin typeface="Cambria" pitchFamily="18" charset="0"/>
              </a:rPr>
              <a:t>КК</a:t>
            </a:r>
            <a:r>
              <a:rPr lang="ru-RU" sz="1800" b="1" dirty="0">
                <a:latin typeface="Cambria" pitchFamily="18" charset="0"/>
              </a:rPr>
              <a:t>, </a:t>
            </a:r>
            <a:r>
              <a:rPr lang="ru-RU" sz="1800" dirty="0">
                <a:latin typeface="Cambria" pitchFamily="18" charset="0"/>
              </a:rPr>
              <a:t>индивидуальное собеседование на тему вариантов повышения </a:t>
            </a:r>
            <a:r>
              <a:rPr lang="ru-RU" sz="1800" dirty="0" err="1">
                <a:latin typeface="Cambria" pitchFamily="18" charset="0"/>
              </a:rPr>
              <a:t>КК</a:t>
            </a:r>
            <a:r>
              <a:rPr lang="ru-RU" sz="1800" dirty="0">
                <a:latin typeface="Cambria" pitchFamily="18" charset="0"/>
              </a:rPr>
              <a:t> вне рамок тренинга. Постановка индивидуальной цели в тренинге.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" pitchFamily="18" charset="0"/>
              </a:rPr>
              <a:t>	4. </a:t>
            </a:r>
            <a:r>
              <a:rPr lang="ru-RU" sz="1800" b="1" dirty="0" smtClean="0">
                <a:latin typeface="Cambria" pitchFamily="18" charset="0"/>
              </a:rPr>
              <a:t>Навыки</a:t>
            </a:r>
            <a:r>
              <a:rPr lang="ru-RU" sz="1800" b="1" dirty="0">
                <a:latin typeface="Cambria" pitchFamily="18" charset="0"/>
              </a:rPr>
              <a:t>: </a:t>
            </a:r>
            <a:r>
              <a:rPr lang="ru-RU" sz="1800" dirty="0">
                <a:latin typeface="Cambria" pitchFamily="18" charset="0"/>
              </a:rPr>
              <a:t>презентации и </a:t>
            </a:r>
            <a:r>
              <a:rPr lang="ru-RU" sz="1800" dirty="0" err="1">
                <a:latin typeface="Cambria" pitchFamily="18" charset="0"/>
              </a:rPr>
              <a:t>самопрезентации</a:t>
            </a:r>
            <a:r>
              <a:rPr lang="ru-RU" sz="1800" dirty="0">
                <a:latin typeface="Cambria" pitchFamily="18" charset="0"/>
              </a:rPr>
              <a:t>, грамотной обратной связи, активное слушание, Я-высказывание, приемы академической и деловой риторики, оформление текста в жанре доклада, статьи для конференции, вербальная и невербальная сторона коммуникаций, работа с информацией, упаковка и распаковка информации и пр.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" pitchFamily="18" charset="0"/>
              </a:rPr>
              <a:t>	5. </a:t>
            </a:r>
            <a:r>
              <a:rPr lang="ru-RU" sz="1800" b="1" dirty="0" smtClean="0">
                <a:latin typeface="Cambria" pitchFamily="18" charset="0"/>
              </a:rPr>
              <a:t>Технологии</a:t>
            </a:r>
            <a:r>
              <a:rPr lang="ru-RU" sz="1800" b="1" dirty="0">
                <a:latin typeface="Cambria" pitchFamily="18" charset="0"/>
              </a:rPr>
              <a:t>:</a:t>
            </a:r>
            <a:r>
              <a:rPr lang="ru-RU" sz="1800" dirty="0">
                <a:latin typeface="Cambria" pitchFamily="18" charset="0"/>
              </a:rPr>
              <a:t> дебаты, мини-дебаты, публичные экспресс-выступления, образовательный </a:t>
            </a:r>
            <a:r>
              <a:rPr lang="ru-RU" sz="1800" dirty="0" err="1">
                <a:latin typeface="Cambria" pitchFamily="18" charset="0"/>
              </a:rPr>
              <a:t>форсайт</a:t>
            </a:r>
            <a:r>
              <a:rPr lang="ru-RU" sz="1800" dirty="0">
                <a:latin typeface="Cambria" pitchFamily="18" charset="0"/>
              </a:rPr>
              <a:t>, </a:t>
            </a:r>
            <a:r>
              <a:rPr lang="en-US" sz="1800" dirty="0" err="1">
                <a:latin typeface="Cambria" pitchFamily="18" charset="0"/>
              </a:rPr>
              <a:t>ToastMasters</a:t>
            </a:r>
            <a:r>
              <a:rPr lang="ru-RU" sz="1800" dirty="0">
                <a:latin typeface="Cambria" pitchFamily="18" charset="0"/>
              </a:rPr>
              <a:t>, кейс-</a:t>
            </a:r>
            <a:r>
              <a:rPr lang="ru-RU" sz="1800" dirty="0" err="1">
                <a:latin typeface="Cambria" pitchFamily="18" charset="0"/>
              </a:rPr>
              <a:t>стади</a:t>
            </a:r>
            <a:r>
              <a:rPr lang="ru-RU" sz="1800" dirty="0">
                <a:latin typeface="Cambria" pitchFamily="18" charset="0"/>
              </a:rPr>
              <a:t>, технологии критического мышления.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1600" dirty="0" smtClean="0"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862631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b="1" dirty="0">
                <a:latin typeface="Cambria" pitchFamily="18" charset="0"/>
              </a:rPr>
              <a:t>Варианты «зачета» по тренингу: </a:t>
            </a:r>
            <a:r>
              <a:rPr lang="ru-RU" sz="3200" dirty="0">
                <a:latin typeface="Cambria" pitchFamily="18" charset="0"/>
              </a:rPr>
              <a:t/>
            </a:r>
            <a:br>
              <a:rPr lang="ru-RU" sz="3200" dirty="0">
                <a:latin typeface="Cambria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Cambria" pitchFamily="18" charset="0"/>
              </a:rPr>
              <a:t>- </a:t>
            </a:r>
            <a:r>
              <a:rPr lang="ru-RU" sz="2400" dirty="0">
                <a:latin typeface="Cambria" pitchFamily="18" charset="0"/>
              </a:rPr>
              <a:t>тематический доклад, выступление или статья для студенческой конференции \ клуба дебатов \ английского клуба \ клуба </a:t>
            </a:r>
            <a:r>
              <a:rPr lang="en-US" sz="2400" dirty="0" err="1">
                <a:latin typeface="Cambria" pitchFamily="18" charset="0"/>
              </a:rPr>
              <a:t>ToastMasters</a:t>
            </a:r>
            <a:r>
              <a:rPr lang="ru-RU" sz="2400" dirty="0">
                <a:latin typeface="Cambria" pitchFamily="18" charset="0"/>
              </a:rPr>
              <a:t> (в группах по 2-3 человека);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Cambria" pitchFamily="18" charset="0"/>
              </a:rPr>
              <a:t>- проект события, мероприятия для группы – организация и проведение мероприятия (в группах по 2-3 человека);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Cambria" pitchFamily="18" charset="0"/>
              </a:rPr>
              <a:t>- индивидуальный план развития </a:t>
            </a:r>
            <a:r>
              <a:rPr lang="ru-RU" sz="2400" dirty="0" err="1">
                <a:latin typeface="Cambria" pitchFamily="18" charset="0"/>
              </a:rPr>
              <a:t>КК</a:t>
            </a:r>
            <a:r>
              <a:rPr lang="ru-RU" sz="2400" dirty="0">
                <a:latin typeface="Cambria" pitchFamily="18" charset="0"/>
              </a:rPr>
              <a:t> (вариант: межкультурной </a:t>
            </a:r>
            <a:r>
              <a:rPr lang="ru-RU" sz="2400" dirty="0" err="1">
                <a:latin typeface="Cambria" pitchFamily="18" charset="0"/>
              </a:rPr>
              <a:t>КК</a:t>
            </a:r>
            <a:r>
              <a:rPr lang="ru-RU" sz="2400" dirty="0">
                <a:latin typeface="Cambria" pitchFamily="18" charset="0"/>
              </a:rPr>
              <a:t>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4191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Спасибо за внимание!</a:t>
            </a:r>
          </a:p>
          <a:p>
            <a:pPr>
              <a:buNone/>
            </a:pPr>
            <a:r>
              <a:rPr lang="ru-RU" dirty="0" smtClean="0"/>
              <a:t>Ваши вопросы </a:t>
            </a:r>
            <a:r>
              <a:rPr lang="ru-RU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pic>
        <p:nvPicPr>
          <p:cNvPr id="2051" name="Picture 3" descr="C:\Users\Наташа\Desktop\фото 20405 20406\motiv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4105" y="4581128"/>
            <a:ext cx="1776641" cy="1383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b="1" dirty="0" smtClean="0"/>
              <a:t>Отсутствует  специально созданное место и время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000" dirty="0" smtClean="0"/>
              <a:t>	- для освоения коммуникативных норм Университета;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000" dirty="0" smtClean="0"/>
              <a:t>          - для освоения коммуникативной компетенции на профессиональном уровне.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000" dirty="0" smtClean="0"/>
              <a:t>	Коммуникативная компетенция  применяется ежедневно. </a:t>
            </a:r>
            <a:br>
              <a:rPr lang="ru-RU" sz="2000" dirty="0" smtClean="0"/>
            </a:br>
            <a:r>
              <a:rPr lang="ru-RU" sz="2000" dirty="0" smtClean="0"/>
              <a:t>Особенно важна во время  «точек сборки» студента -  переговоры по выбору места практики,  общение во время прохождения производственной практики, планирования  изменения стратегии обучения;   в целом - для создания благоприятного речевого и делового имиджа студента Университета.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000" dirty="0" smtClean="0"/>
              <a:t>         Сроки обучения в </a:t>
            </a:r>
            <a:r>
              <a:rPr lang="ru-RU" sz="2000" dirty="0" err="1" smtClean="0"/>
              <a:t>бакалавриате</a:t>
            </a:r>
            <a:r>
              <a:rPr lang="ru-RU" sz="2000" dirty="0" smtClean="0"/>
              <a:t> краткие; необходимо освоение-усвоение  учебного плана по направлению подготовки.</a:t>
            </a:r>
          </a:p>
          <a:p>
            <a:pPr marL="457200" indent="-457200">
              <a:spcBef>
                <a:spcPts val="0"/>
              </a:spcBef>
              <a:buAutoNum type="arabicPeriod" startAt="2"/>
            </a:pPr>
            <a:r>
              <a:rPr lang="ru-RU" sz="2000" b="1" dirty="0" smtClean="0"/>
              <a:t>Студенты из РФ в Университете  мало </a:t>
            </a:r>
            <a:r>
              <a:rPr lang="ru-RU" sz="2000" dirty="0" smtClean="0"/>
              <a:t> пользуются условиями интернационализации студенческого сообщества, способом повышения  </a:t>
            </a:r>
            <a:r>
              <a:rPr lang="ru-RU" sz="2000" dirty="0" err="1" smtClean="0"/>
              <a:t>коммуник.компетенции</a:t>
            </a:r>
            <a:r>
              <a:rPr lang="ru-RU" sz="2000" dirty="0" smtClean="0"/>
              <a:t>, есть приезжие студенты  из  стран СНГ, чья успешность во многом зависит от умения сориентироваться в учебной среде.</a:t>
            </a:r>
          </a:p>
        </p:txBody>
      </p:sp>
      <p:pic>
        <p:nvPicPr>
          <p:cNvPr id="1027" name="Picture 3" descr="C:\Users\Наташа\Desktop\фото 20405 20406\tod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3874" y="1"/>
            <a:ext cx="1400126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124744"/>
            <a:ext cx="7992888" cy="532859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Разработка универсального модуля программы тренинга коммуникативной компетенции (русский, английский языки) для апробации на студентах 1 курса с 25.11.2014-20.12.2014.</a:t>
            </a:r>
          </a:p>
          <a:p>
            <a:endParaRPr lang="ru-RU" sz="4200" b="1" dirty="0" smtClean="0"/>
          </a:p>
          <a:p>
            <a:pPr>
              <a:buNone/>
            </a:pPr>
            <a:endParaRPr lang="ru-RU" sz="42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218" name="AutoShape 2" descr="Картинки по запросу картинка цели, в яблоч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C:\Users\Наташа\Desktop\яблочко в ц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4664"/>
            <a:ext cx="1123950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b="1" dirty="0" smtClean="0"/>
              <a:t>Разработать содержание тренинга </a:t>
            </a:r>
            <a:r>
              <a:rPr lang="ru-RU" dirty="0" smtClean="0"/>
              <a:t>коммуникативной компетентности с использованием современных технологий и методик;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b="1" dirty="0" smtClean="0"/>
              <a:t>Провести тренинг </a:t>
            </a:r>
            <a:r>
              <a:rPr lang="ru-RU" dirty="0" smtClean="0"/>
              <a:t>с 25.11.2014.по 20.12.2014 на примере групп 1 курса направления подготовки «Управление персоналом»; 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b="1" dirty="0" smtClean="0"/>
              <a:t>Подготовить и провести  глубинное интервью </a:t>
            </a:r>
            <a:r>
              <a:rPr lang="ru-RU" dirty="0" smtClean="0"/>
              <a:t>по  </a:t>
            </a:r>
            <a:r>
              <a:rPr lang="en-US" dirty="0" smtClean="0"/>
              <a:t>Skype</a:t>
            </a:r>
            <a:r>
              <a:rPr lang="ru-RU" dirty="0" smtClean="0"/>
              <a:t> со студенткой ТГУ из Канады, учащейся по направлению подготовки «Менеджер по персоналу»;  клубную встречу со студентом по направлению подготовки «Менеджмент» (США);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AutoNum type="arabicPeriod" startAt="4"/>
            </a:pPr>
            <a:r>
              <a:rPr lang="ru-RU" b="1" dirty="0" smtClean="0"/>
              <a:t>Оценить уровень  владения коммуникативной компетентностью  </a:t>
            </a:r>
            <a:r>
              <a:rPr lang="ru-RU" dirty="0" smtClean="0"/>
              <a:t>в 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      начале и по завершении тренинга (на основе индивидуального образовательного профиля менеджера, на основе теста уровня коммуникативной компетентности);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AutoNum type="arabicPeriod" startAt="5"/>
            </a:pPr>
            <a:r>
              <a:rPr lang="ru-RU" b="1" dirty="0" smtClean="0"/>
              <a:t>Подготовить перевод краткой программы тренинга </a:t>
            </a:r>
            <a:r>
              <a:rPr lang="ru-RU" dirty="0" smtClean="0"/>
              <a:t>на английский 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      язык для дальнейшей апробации в интернациональной среде Университета, оформления методического пособия для тиражирования опыта.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C:\Users\Наташа\Desktop\фото 20405 20406\tod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3874" y="1"/>
            <a:ext cx="1400126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деятельности: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96751"/>
          <a:ext cx="8682929" cy="5481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639"/>
                <a:gridCol w="1538593"/>
                <a:gridCol w="3528392"/>
                <a:gridCol w="3066305"/>
              </a:tblGrid>
              <a:tr h="7749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работы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2000" dirty="0"/>
                    </a:p>
                  </a:txBody>
                  <a:tcPr/>
                </a:tc>
              </a:tr>
              <a:tr h="6832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20.11.2-14 - 24.11.2014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программы тренинга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Н.С.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Гулиус</a:t>
                      </a:r>
                      <a:endParaRPr lang="ru-RU" sz="2000" dirty="0"/>
                    </a:p>
                  </a:txBody>
                  <a:tcPr/>
                </a:tc>
              </a:tr>
              <a:tr h="153036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25.11.2014 – 16.12.2014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тренинга с элементами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скайп-конференции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пресс-конференции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( 2 группы по 16 часов)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Н.С.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Гулиус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А.В.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Солоненко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(в части межкультурных коммуникаций)</a:t>
                      </a:r>
                      <a:endParaRPr lang="ru-RU" sz="2000" dirty="0"/>
                    </a:p>
                  </a:txBody>
                  <a:tcPr/>
                </a:tc>
              </a:tr>
              <a:tr h="156507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17.12.2014 - 20.12.2014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 программы на русском и английском языках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Н.С.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Гулиус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(подготовка текста)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А.В.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Солоненко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(проф. стилистическая правка англ.версии)</a:t>
                      </a:r>
                      <a:endParaRPr lang="ru-RU" sz="2000" dirty="0"/>
                    </a:p>
                  </a:txBody>
                  <a:tcPr/>
                </a:tc>
              </a:tr>
              <a:tr h="7749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20.12-22.12.2014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отчетных материалов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Н.С.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Гулиус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Ресурсы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Имеющиеся:</a:t>
            </a:r>
          </a:p>
          <a:p>
            <a:pPr>
              <a:buFontTx/>
              <a:buChar char="-"/>
            </a:pPr>
            <a:r>
              <a:rPr lang="ru-RU" dirty="0" err="1" smtClean="0"/>
              <a:t>Пилотные</a:t>
            </a:r>
            <a:r>
              <a:rPr lang="ru-RU" dirty="0" smtClean="0"/>
              <a:t> группы 1 курса</a:t>
            </a:r>
          </a:p>
          <a:p>
            <a:pPr>
              <a:buFontTx/>
              <a:buChar char="-"/>
            </a:pPr>
            <a:r>
              <a:rPr lang="ru-RU" dirty="0" smtClean="0"/>
              <a:t>Аудитории, согласование с бюро расписания</a:t>
            </a:r>
          </a:p>
          <a:p>
            <a:pPr>
              <a:buFontTx/>
              <a:buChar char="-"/>
            </a:pPr>
            <a:r>
              <a:rPr lang="ru-RU" dirty="0" smtClean="0"/>
              <a:t>Согласие  с </a:t>
            </a:r>
            <a:r>
              <a:rPr lang="ru-RU" dirty="0" err="1" smtClean="0"/>
              <a:t>со-ведущей</a:t>
            </a:r>
            <a:r>
              <a:rPr lang="ru-RU" dirty="0" smtClean="0"/>
              <a:t> блока межкультурных коммуникаций А.В. </a:t>
            </a:r>
            <a:r>
              <a:rPr lang="ru-RU" dirty="0" err="1" smtClean="0"/>
              <a:t>Солоненко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Договоренности с иностранными студентами о встрече в рамках тренинга</a:t>
            </a:r>
          </a:p>
          <a:p>
            <a:pPr>
              <a:buNone/>
            </a:pPr>
            <a:r>
              <a:rPr lang="ru-RU" b="1" dirty="0" smtClean="0"/>
              <a:t>Запрашиваемые:</a:t>
            </a:r>
          </a:p>
          <a:p>
            <a:pPr>
              <a:buNone/>
            </a:pPr>
            <a:r>
              <a:rPr lang="ru-RU" dirty="0" smtClean="0"/>
              <a:t>- Создание программы в виде универсального модуля для Университета</a:t>
            </a:r>
          </a:p>
          <a:p>
            <a:pPr>
              <a:buFontTx/>
              <a:buChar char="-"/>
            </a:pPr>
            <a:r>
              <a:rPr lang="ru-RU" dirty="0" smtClean="0"/>
              <a:t>Для проведения </a:t>
            </a:r>
            <a:r>
              <a:rPr lang="ru-RU" dirty="0" err="1" smtClean="0"/>
              <a:t>скайп-конференции</a:t>
            </a:r>
            <a:r>
              <a:rPr lang="ru-RU" dirty="0" smtClean="0"/>
              <a:t> – 022 ауд.4 корпуса</a:t>
            </a:r>
          </a:p>
          <a:p>
            <a:pPr>
              <a:buFontTx/>
              <a:buChar char="-"/>
            </a:pPr>
            <a:r>
              <a:rPr lang="ru-RU" dirty="0" smtClean="0"/>
              <a:t>Профессиональный перевод модуля на английский язык</a:t>
            </a:r>
          </a:p>
          <a:p>
            <a:pPr>
              <a:buFontTx/>
              <a:buChar char="-"/>
            </a:pPr>
            <a:r>
              <a:rPr lang="ru-RU" dirty="0" smtClean="0"/>
              <a:t>Подробнее – см. </a:t>
            </a:r>
            <a:r>
              <a:rPr lang="ru-RU" dirty="0" err="1" smtClean="0"/>
              <a:t>след.слайд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1026" name="Picture 2" descr="C:\Users\Наташа\Desktop\ресурс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76672"/>
            <a:ext cx="2428875" cy="1162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64704"/>
          </a:xfrm>
        </p:spPr>
        <p:txBody>
          <a:bodyPr/>
          <a:lstStyle/>
          <a:p>
            <a:pPr algn="l"/>
            <a:r>
              <a:rPr lang="ru-RU" dirty="0" smtClean="0"/>
              <a:t>Бюджет проекта: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764705"/>
          <a:ext cx="9143999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3927"/>
                <a:gridCol w="1584176"/>
                <a:gridCol w="1728192"/>
                <a:gridCol w="1907704"/>
              </a:tblGrid>
              <a:tr h="581596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 выполнения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труда</a:t>
                      </a:r>
                      <a:endParaRPr lang="ru-RU" dirty="0"/>
                    </a:p>
                  </a:txBody>
                  <a:tcPr/>
                </a:tc>
              </a:tr>
              <a:tr h="62043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программы тренинга (русский)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Н.С.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Гулиус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20.12.2014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9000 рублей 00 копеек</a:t>
                      </a:r>
                      <a:endParaRPr lang="ru-RU" dirty="0"/>
                    </a:p>
                  </a:txBody>
                  <a:tcPr/>
                </a:tc>
              </a:tr>
              <a:tr h="830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Ведение  тренинга в двух группах (16*2 = 32 часа)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Н.С.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Гулиус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25.11.2014-22.12.2014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29000 рублей 00 копеек</a:t>
                      </a:r>
                      <a:endParaRPr lang="ru-RU" dirty="0"/>
                    </a:p>
                  </a:txBody>
                  <a:tcPr/>
                </a:tc>
              </a:tr>
              <a:tr h="58159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Перевод программы на английский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Н.С.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Гулиус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20.12.2014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4000 рублей 00 копеек</a:t>
                      </a:r>
                      <a:endParaRPr lang="ru-RU" dirty="0"/>
                    </a:p>
                  </a:txBody>
                  <a:tcPr/>
                </a:tc>
              </a:tr>
              <a:tr h="83085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Стилистическая правка текста программы на английском языке профессионального переводчика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А.В.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Солоненко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15.12.2014-20.12.2014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 рублей 00 копеек</a:t>
                      </a:r>
                      <a:endParaRPr lang="ru-RU" dirty="0"/>
                    </a:p>
                  </a:txBody>
                  <a:tcPr/>
                </a:tc>
              </a:tr>
              <a:tr h="1080108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Со-ведущий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скайп-конференции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(Канада), на пресс-конференции (США) </a:t>
                      </a:r>
                      <a:endParaRPr lang="ru-RU" dirty="0" smtClean="0"/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2*45 минут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А.В.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Солоненко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 New Roman"/>
                        </a:rPr>
                        <a:t>2.12.2014</a:t>
                      </a:r>
                      <a:endParaRPr lang="ru-RU" sz="1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 New Roman"/>
                        </a:rPr>
                        <a:t>5.12.2014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 рублей 00 копеек</a:t>
                      </a:r>
                      <a:endParaRPr lang="ru-RU" dirty="0"/>
                    </a:p>
                  </a:txBody>
                  <a:tcPr/>
                </a:tc>
              </a:tr>
              <a:tr h="83085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отчетных материалов (аналитического отчета по проведенному тренингу)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Н.С.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Гулиус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19.12.2014-20.12.2014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 рублей 00 копеек </a:t>
                      </a:r>
                      <a:endParaRPr lang="ru-RU" dirty="0"/>
                    </a:p>
                  </a:txBody>
                  <a:tcPr/>
                </a:tc>
              </a:tr>
              <a:tr h="332341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Итого:                                                                                                              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50000 рублей 00 копеек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Потенциальные партнеры в реализации: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75856" y="2636912"/>
            <a:ext cx="2376264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ТРЕНИНГ КОММ.</a:t>
            </a:r>
          </a:p>
          <a:p>
            <a:pPr algn="ctr"/>
            <a:r>
              <a:rPr lang="ru-RU" sz="2800" dirty="0" smtClean="0"/>
              <a:t>КОМП.</a:t>
            </a:r>
          </a:p>
          <a:p>
            <a:pPr algn="ctr"/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1547664" y="1484784"/>
            <a:ext cx="2016224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ИДО  НИ ТГУ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1187624" y="4005064"/>
            <a:ext cx="2016224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ПРЕПОДАВАТЕЛИ-КУРАТОРЫ НИ ТГУ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084168" y="3140968"/>
            <a:ext cx="2016224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УЧЕБНОЕ УПРАВЛЕНИЕ (МОДУЛЬ НИ ТГУ)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572000" y="836712"/>
            <a:ext cx="2016224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АНГЛ.КЛУБ НБ ТГУ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endCxn id="10" idx="4"/>
          </p:cNvCxnSpPr>
          <p:nvPr/>
        </p:nvCxnSpPr>
        <p:spPr>
          <a:xfrm flipV="1">
            <a:off x="5220072" y="2708920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059832" y="4293096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5"/>
          </p:cNvCxnSpPr>
          <p:nvPr/>
        </p:nvCxnSpPr>
        <p:spPr>
          <a:xfrm flipH="1" flipV="1">
            <a:off x="3268619" y="3082814"/>
            <a:ext cx="223261" cy="130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2"/>
          </p:cNvCxnSpPr>
          <p:nvPr/>
        </p:nvCxnSpPr>
        <p:spPr>
          <a:xfrm>
            <a:off x="5580112" y="407707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Наташа\Desktop\деловые партнер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-1"/>
            <a:ext cx="2123728" cy="1415819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4283968" y="4985792"/>
            <a:ext cx="2016224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ПСИХОЛОГ.СЛУЖБА</a:t>
            </a:r>
          </a:p>
          <a:p>
            <a:pPr algn="ctr"/>
            <a:r>
              <a:rPr lang="ru-RU" sz="2000" dirty="0" smtClean="0"/>
              <a:t> НИ ТГУ</a:t>
            </a:r>
            <a:endParaRPr lang="ru-RU" sz="20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4860032" y="4869160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1426</Words>
  <Application>Microsoft Office PowerPoint</Application>
  <PresentationFormat>Экран (4:3)</PresentationFormat>
  <Paragraphs>263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   Тренинг эффективных коммуникаций как фактор   конкурентоспособности  студентов Университета </vt:lpstr>
      <vt:lpstr>Актуальность:</vt:lpstr>
      <vt:lpstr>Описание проблемы</vt:lpstr>
      <vt:lpstr>Цель:</vt:lpstr>
      <vt:lpstr>Задачи:</vt:lpstr>
      <vt:lpstr>Этапы деятельности:</vt:lpstr>
      <vt:lpstr>Ресурсы проекта:</vt:lpstr>
      <vt:lpstr>Бюджет проекта:</vt:lpstr>
      <vt:lpstr>Потенциальные партнеры в реализации: </vt:lpstr>
      <vt:lpstr>Реалистичность проекта:</vt:lpstr>
      <vt:lpstr>Тренинг коммуникативной компетентности студентов Университета мета-модуль  (русский, английский языки)</vt:lpstr>
      <vt:lpstr>Цель, задачи программы:</vt:lpstr>
      <vt:lpstr>Что было сделано:</vt:lpstr>
      <vt:lpstr>Что было сделано:</vt:lpstr>
      <vt:lpstr>Оценка результатов: мнение участников, потребителей, коллег</vt:lpstr>
      <vt:lpstr>Наиболее частотные ответы:</vt:lpstr>
      <vt:lpstr>Наиболее частотные ответы:</vt:lpstr>
      <vt:lpstr>Наиболее частотные ответы:</vt:lpstr>
      <vt:lpstr>Наиболее частотные ответы:</vt:lpstr>
      <vt:lpstr>Результаты  проекта:</vt:lpstr>
      <vt:lpstr>Реализация проекта в дальнейшем:</vt:lpstr>
      <vt:lpstr>Варианты проведения тренинга:</vt:lpstr>
      <vt:lpstr>Смысловые части тренинга:</vt:lpstr>
      <vt:lpstr>Варианты «зачета» по тренингу:  </vt:lpstr>
      <vt:lpstr>Слайд 25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 эффективных коммуникаций как фактор   конкурентоспособности  студентов Университета</dc:title>
  <dc:creator>Сет</dc:creator>
  <cp:lastModifiedBy>BEST</cp:lastModifiedBy>
  <cp:revision>25</cp:revision>
  <dcterms:created xsi:type="dcterms:W3CDTF">2014-11-19T04:02:01Z</dcterms:created>
  <dcterms:modified xsi:type="dcterms:W3CDTF">2015-03-16T08:30:11Z</dcterms:modified>
</cp:coreProperties>
</file>